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6" r:id="rId4"/>
    <p:sldId id="300" r:id="rId6"/>
    <p:sldId id="258" r:id="rId7"/>
    <p:sldId id="302" r:id="rId8"/>
    <p:sldId id="326" r:id="rId9"/>
    <p:sldId id="327" r:id="rId10"/>
    <p:sldId id="324" r:id="rId11"/>
    <p:sldId id="329" r:id="rId12"/>
    <p:sldId id="330" r:id="rId13"/>
    <p:sldId id="331" r:id="rId14"/>
    <p:sldId id="264" r:id="rId15"/>
    <p:sldId id="266" r:id="rId16"/>
    <p:sldId id="268" r:id="rId17"/>
    <p:sldId id="269" r:id="rId18"/>
    <p:sldId id="270" r:id="rId19"/>
    <p:sldId id="271" r:id="rId20"/>
    <p:sldId id="272" r:id="rId21"/>
    <p:sldId id="273" r:id="rId22"/>
    <p:sldId id="274" r:id="rId23"/>
    <p:sldId id="275" r:id="rId24"/>
    <p:sldId id="282" r:id="rId25"/>
    <p:sldId id="283" r:id="rId26"/>
    <p:sldId id="276" r:id="rId27"/>
    <p:sldId id="278" r:id="rId28"/>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E890"/>
    <a:srgbClr val="0F5922"/>
    <a:srgbClr val="FFFF99"/>
    <a:srgbClr val="BFD844"/>
    <a:srgbClr val="095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51"/>
  </p:normalViewPr>
  <p:slideViewPr>
    <p:cSldViewPr showGuides="1">
      <p:cViewPr varScale="1">
        <p:scale>
          <a:sx n="69" d="100"/>
          <a:sy n="69" d="100"/>
        </p:scale>
        <p:origin x="1858" y="62"/>
      </p:cViewPr>
      <p:guideLst>
        <p:guide orient="horz" pos="213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82498F9-88C9-44D6-9F97-BA697A38E62A}"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51ppt.com.cn/" TargetMode="Externa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ln>
            <a:solidFill>
              <a:srgbClr val="000000">
                <a:alpha val="100000"/>
              </a:srgbClr>
            </a:solidFill>
            <a:miter lim="800000"/>
          </a:ln>
        </p:spPr>
      </p:sp>
      <p:sp>
        <p:nvSpPr>
          <p:cNvPr id="3" name="备注占位符 2"/>
          <p:cNvSpPr>
            <a:spLocks noGrp="1"/>
          </p:cNvSpPr>
          <p:nvPr>
            <p:ph type="body" idx="1"/>
          </p:nvPr>
        </p:nvSpPr>
        <p:spPr/>
        <p:txBody>
          <a:bodyPr lIns="91440" tIns="45720" rIns="91440" bIns="45720" rtlCol="0">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去除</a:t>
            </a:r>
            <a:r>
              <a:rPr kumimoji="0" lang="en-US" altLang="zh-CN" sz="1200" b="1" i="0" u="none" strike="noStrike" kern="1200" cap="none" spc="0" normalizeH="0" baseline="0" noProof="0" dirty="0">
                <a:ln>
                  <a:noFill/>
                </a:ln>
                <a:solidFill>
                  <a:schemeClr val="tx1"/>
                </a:solidFill>
                <a:effectLst/>
                <a:uLnTx/>
                <a:uFillTx/>
                <a:latin typeface="+mn-lt"/>
                <a:ea typeface="+mn-ea"/>
                <a:cs typeface="+mn-cs"/>
              </a:rPr>
              <a:t>PPT</a:t>
            </a:r>
            <a:r>
              <a:rPr kumimoji="0" lang="zh-CN" altLang="en-US" sz="1200" b="1" i="0" u="none" strike="noStrike" kern="1200" cap="none" spc="0" normalizeH="0" baseline="0" noProof="0" dirty="0">
                <a:ln>
                  <a:noFill/>
                </a:ln>
                <a:solidFill>
                  <a:schemeClr val="tx1"/>
                </a:solidFill>
                <a:effectLst/>
                <a:uLnTx/>
                <a:uFillTx/>
                <a:latin typeface="+mn-lt"/>
                <a:ea typeface="+mn-ea"/>
                <a:cs typeface="+mn-cs"/>
              </a:rPr>
              <a:t>模板上的</a:t>
            </a:r>
            <a:r>
              <a:rPr kumimoji="0" lang="en-US" altLang="zh-CN" sz="1200" b="1" i="0" u="none" strike="noStrike" kern="1200" cap="none" spc="0" normalizeH="0" baseline="0" noProof="0" dirty="0">
                <a:ln>
                  <a:noFill/>
                </a:ln>
                <a:solidFill>
                  <a:schemeClr val="tx1"/>
                </a:solidFill>
                <a:effectLst/>
                <a:uLnTx/>
                <a:uFillTx/>
                <a:latin typeface="+mn-lt"/>
                <a:ea typeface="+mn-ea"/>
                <a:cs typeface="+mn-cs"/>
              </a:rPr>
              <a:t>--</a:t>
            </a:r>
            <a:r>
              <a:rPr kumimoji="0" lang="zh-CN" altLang="en-US" sz="1200" b="1" i="0" u="none" strike="noStrike" kern="1200" cap="none" spc="0" normalizeH="0" baseline="0" noProof="0" dirty="0">
                <a:ln>
                  <a:noFill/>
                </a:ln>
                <a:solidFill>
                  <a:schemeClr val="tx1"/>
                </a:solidFill>
                <a:effectLst/>
                <a:uLnTx/>
                <a:uFillTx/>
                <a:latin typeface="+mn-lt"/>
                <a:ea typeface="+mn-ea"/>
                <a:cs typeface="+mn-cs"/>
              </a:rPr>
              <a:t>无忧</a:t>
            </a:r>
            <a:r>
              <a:rPr kumimoji="0" lang="en-US" altLang="zh-CN" sz="1200" b="1" i="0" u="none" strike="noStrike" kern="1200" cap="none" spc="0" normalizeH="0" baseline="0" noProof="0" dirty="0">
                <a:ln>
                  <a:noFill/>
                </a:ln>
                <a:solidFill>
                  <a:schemeClr val="tx1"/>
                </a:solidFill>
                <a:effectLst/>
                <a:uLnTx/>
                <a:uFillTx/>
                <a:latin typeface="+mn-lt"/>
                <a:ea typeface="+mn-ea"/>
                <a:cs typeface="+mn-cs"/>
              </a:rPr>
              <a:t>PPT</a:t>
            </a:r>
            <a:r>
              <a:rPr kumimoji="0" lang="zh-CN" altLang="en-US" sz="1200" b="1" i="0" u="none" strike="noStrike" kern="1200" cap="none" spc="0" normalizeH="0" baseline="0" noProof="0" dirty="0">
                <a:ln>
                  <a:noFill/>
                </a:ln>
                <a:solidFill>
                  <a:schemeClr val="tx1"/>
                </a:solidFill>
                <a:effectLst/>
                <a:uLnTx/>
                <a:uFillTx/>
                <a:latin typeface="+mn-lt"/>
                <a:ea typeface="+mn-ea"/>
                <a:cs typeface="+mn-cs"/>
              </a:rPr>
              <a:t>整理发布的文字</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 </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首先打开</a:t>
            </a:r>
            <a:r>
              <a:rPr kumimoji="0" lang="en-US" altLang="zh-CN" sz="1200" b="1" i="0" u="none" strike="noStrike" kern="1200" cap="none" spc="0" normalizeH="0" baseline="0" noProof="0" dirty="0">
                <a:ln>
                  <a:noFill/>
                </a:ln>
                <a:solidFill>
                  <a:schemeClr val="tx1"/>
                </a:solidFill>
                <a:effectLst/>
                <a:uLnTx/>
                <a:uFillTx/>
                <a:latin typeface="+mn-lt"/>
                <a:ea typeface="+mn-ea"/>
                <a:cs typeface="+mn-cs"/>
              </a:rPr>
              <a:t>PPT</a:t>
            </a:r>
            <a:r>
              <a:rPr kumimoji="0" lang="zh-CN" altLang="en-US" sz="1200" b="1" i="0" u="none" strike="noStrike" kern="1200" cap="none" spc="0" normalizeH="0" baseline="0" noProof="0" dirty="0">
                <a:ln>
                  <a:noFill/>
                </a:ln>
                <a:solidFill>
                  <a:schemeClr val="tx1"/>
                </a:solidFill>
                <a:effectLst/>
                <a:uLnTx/>
                <a:uFillTx/>
                <a:latin typeface="+mn-lt"/>
                <a:ea typeface="+mn-ea"/>
                <a:cs typeface="+mn-cs"/>
              </a:rPr>
              <a:t>模板，选择视图，然后选择幻灯片母版</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 </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然后再在幻灯片母版视图中点击“无忧</a:t>
            </a:r>
            <a:r>
              <a:rPr kumimoji="0" lang="en-US" altLang="zh-CN" sz="1200" b="1" i="0" u="none" strike="noStrike" kern="1200" cap="none" spc="0" normalizeH="0" baseline="0" noProof="0" dirty="0">
                <a:ln>
                  <a:noFill/>
                </a:ln>
                <a:solidFill>
                  <a:schemeClr val="tx1"/>
                </a:solidFill>
                <a:effectLst/>
                <a:uLnTx/>
                <a:uFillTx/>
                <a:latin typeface="+mn-lt"/>
                <a:ea typeface="+mn-ea"/>
                <a:cs typeface="+mn-cs"/>
              </a:rPr>
              <a:t>PPT</a:t>
            </a:r>
            <a:r>
              <a:rPr kumimoji="0" lang="zh-CN" altLang="en-US" sz="1200" b="1" i="0" u="none" strike="noStrike" kern="1200" cap="none" spc="0" normalizeH="0" baseline="0" noProof="0" dirty="0">
                <a:ln>
                  <a:noFill/>
                </a:ln>
                <a:solidFill>
                  <a:schemeClr val="tx1"/>
                </a:solidFill>
                <a:effectLst/>
                <a:uLnTx/>
                <a:uFillTx/>
                <a:latin typeface="+mn-lt"/>
                <a:ea typeface="+mn-ea"/>
                <a:cs typeface="+mn-cs"/>
              </a:rPr>
              <a:t>整理发布”的文字文本框，删除，保存即可</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 </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更多</a:t>
            </a:r>
            <a:r>
              <a:rPr kumimoji="0" lang="en-US" altLang="zh-CN" sz="1200" b="1" i="0" u="none" strike="noStrike" kern="1200" cap="none" spc="0" normalizeH="0" baseline="0" noProof="0" dirty="0">
                <a:ln>
                  <a:noFill/>
                </a:ln>
                <a:solidFill>
                  <a:schemeClr val="tx1"/>
                </a:solidFill>
                <a:effectLst/>
                <a:uLnTx/>
                <a:uFillTx/>
                <a:latin typeface="+mn-lt"/>
                <a:ea typeface="+mn-ea"/>
                <a:cs typeface="+mn-cs"/>
              </a:rPr>
              <a:t>PPT</a:t>
            </a:r>
            <a:r>
              <a:rPr kumimoji="0" lang="zh-CN" altLang="en-US" sz="1200" b="1" i="0" u="none" strike="noStrike" kern="1200" cap="none" spc="0" normalizeH="0" baseline="0" noProof="0" dirty="0">
                <a:ln>
                  <a:noFill/>
                </a:ln>
                <a:solidFill>
                  <a:schemeClr val="tx1"/>
                </a:solidFill>
                <a:effectLst/>
                <a:uLnTx/>
                <a:uFillTx/>
                <a:latin typeface="+mn-lt"/>
                <a:ea typeface="+mn-ea"/>
                <a:cs typeface="+mn-cs"/>
              </a:rPr>
              <a:t>模板资源，请访问</a:t>
            </a:r>
            <a:r>
              <a:rPr kumimoji="0" lang="zh-CN" altLang="en-US" sz="1200" b="1" i="0" u="sng" strike="noStrike" kern="1200" cap="none" spc="0" normalizeH="0" baseline="0" noProof="0" dirty="0">
                <a:ln>
                  <a:noFill/>
                </a:ln>
                <a:solidFill>
                  <a:schemeClr val="tx1"/>
                </a:solidFill>
                <a:effectLst/>
                <a:uLnTx/>
                <a:uFillTx/>
                <a:latin typeface="+mn-lt"/>
                <a:ea typeface="+mn-ea"/>
                <a:cs typeface="+mn-cs"/>
                <a:hlinkClick r:id="rId3"/>
              </a:rPr>
              <a:t>无忧</a:t>
            </a:r>
            <a:r>
              <a:rPr kumimoji="0" lang="en-US" altLang="zh-CN" sz="1200" b="1" i="0" u="sng" strike="noStrike" kern="1200" cap="none" spc="0" normalizeH="0" baseline="0" noProof="0" dirty="0">
                <a:ln>
                  <a:noFill/>
                </a:ln>
                <a:solidFill>
                  <a:schemeClr val="tx1"/>
                </a:solidFill>
                <a:effectLst/>
                <a:uLnTx/>
                <a:uFillTx/>
                <a:latin typeface="+mn-lt"/>
                <a:ea typeface="+mn-ea"/>
                <a:cs typeface="+mn-cs"/>
                <a:hlinkClick r:id="rId3"/>
              </a:rPr>
              <a:t>PPT</a:t>
            </a:r>
            <a:r>
              <a:rPr kumimoji="0" lang="zh-CN" altLang="en-US" sz="1200" b="1" i="0" u="sng" strike="noStrike" kern="1200" cap="none" spc="0" normalizeH="0" baseline="0" noProof="0" dirty="0">
                <a:ln>
                  <a:noFill/>
                </a:ln>
                <a:solidFill>
                  <a:schemeClr val="tx1"/>
                </a:solidFill>
                <a:effectLst/>
                <a:uLnTx/>
                <a:uFillTx/>
                <a:latin typeface="+mn-lt"/>
                <a:ea typeface="+mn-ea"/>
                <a:cs typeface="+mn-cs"/>
                <a:hlinkClick r:id="rId3"/>
              </a:rPr>
              <a:t>网站</a:t>
            </a:r>
            <a:r>
              <a:rPr kumimoji="0" lang="en-US" altLang="zh-CN" sz="1200" b="1" i="0" u="sng" strike="noStrike" kern="1200" cap="none" spc="0" normalizeH="0" baseline="0" noProof="0" dirty="0">
                <a:ln>
                  <a:noFill/>
                </a:ln>
                <a:solidFill>
                  <a:schemeClr val="tx1"/>
                </a:solidFill>
                <a:effectLst/>
                <a:uLnTx/>
                <a:uFillTx/>
                <a:latin typeface="+mn-lt"/>
                <a:ea typeface="+mn-ea"/>
                <a:cs typeface="+mn-cs"/>
                <a:hlinkClick r:id="rId3"/>
              </a:rPr>
              <a:t>--http://www.51ppt.com.cn</a:t>
            </a:r>
            <a:r>
              <a:rPr kumimoji="0" lang="en-US" altLang="zh-CN" sz="1200" b="1" i="0" u="sng" strike="noStrike" kern="1200" cap="none" spc="0" normalizeH="0" baseline="0" noProof="0" dirty="0">
                <a:ln>
                  <a:noFill/>
                </a:ln>
                <a:solidFill>
                  <a:schemeClr val="tx1"/>
                </a:solidFill>
                <a:effectLst/>
                <a:uLnTx/>
                <a:uFillTx/>
                <a:latin typeface="+mn-lt"/>
                <a:ea typeface="+mn-ea"/>
                <a:cs typeface="+mn-cs"/>
              </a:rPr>
              <a:t> </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使用时删除本备注即可 </a:t>
            </a:r>
            <a:endParaRPr kumimoji="0" lang="en-US" altLang="zh-CN"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0000"/>
                </a:solidFill>
                <a:effectLst/>
                <a:uLnTx/>
                <a:uFillTx/>
                <a:latin typeface="华文彩云" pitchFamily="2" charset="-122"/>
                <a:ea typeface="华文彩云" pitchFamily="2" charset="-122"/>
                <a:cs typeface="+mn-cs"/>
              </a:rPr>
              <a:t>展示您的作品</a:t>
            </a:r>
            <a:r>
              <a:rPr kumimoji="0" lang="en-US" altLang="zh-CN" sz="1200" b="1" i="0" u="none" strike="noStrike" kern="1200" cap="none" spc="0" normalizeH="0" baseline="0" noProof="0" dirty="0">
                <a:ln>
                  <a:noFill/>
                </a:ln>
                <a:solidFill>
                  <a:srgbClr val="FF0000"/>
                </a:solidFill>
                <a:effectLst/>
                <a:uLnTx/>
                <a:uFillTx/>
                <a:latin typeface="华文彩云" pitchFamily="2" charset="-122"/>
                <a:ea typeface="华文彩云" pitchFamily="2" charset="-122"/>
                <a:cs typeface="+mn-cs"/>
              </a:rPr>
              <a:t>,PPT</a:t>
            </a:r>
            <a:r>
              <a:rPr kumimoji="0" lang="zh-CN" altLang="en-US" sz="1200" b="1" i="0" u="none" strike="noStrike" kern="1200" cap="none" spc="0" normalizeH="0" baseline="0" noProof="0" dirty="0">
                <a:ln>
                  <a:noFill/>
                </a:ln>
                <a:solidFill>
                  <a:srgbClr val="FF0000"/>
                </a:solidFill>
                <a:effectLst/>
                <a:uLnTx/>
                <a:uFillTx/>
                <a:latin typeface="华文彩云" pitchFamily="2" charset="-122"/>
                <a:ea typeface="华文彩云" pitchFamily="2" charset="-122"/>
                <a:cs typeface="+mn-cs"/>
              </a:rPr>
              <a:t>模板作品投稿绿色通道 </a:t>
            </a:r>
            <a:r>
              <a:rPr kumimoji="0" lang="en-US" altLang="zh-CN" sz="1200" b="1" i="0" u="none" strike="noStrike" kern="1200" cap="none" spc="0" normalizeH="0" baseline="0" noProof="0" dirty="0">
                <a:ln>
                  <a:noFill/>
                </a:ln>
                <a:solidFill>
                  <a:srgbClr val="FF0000"/>
                </a:solidFill>
                <a:effectLst/>
                <a:uLnTx/>
                <a:uFillTx/>
                <a:latin typeface="华文彩云" pitchFamily="2" charset="-122"/>
                <a:ea typeface="华文彩云" pitchFamily="2" charset="-122"/>
                <a:cs typeface="+mn-cs"/>
              </a:rPr>
              <a:t>:chinappt2011@gmail.com</a:t>
            </a:r>
            <a:endParaRPr kumimoji="0" lang="en-US" altLang="zh-CN" sz="1200" b="1" i="0" u="none" strike="noStrike" kern="1200" cap="none" spc="0" normalizeH="0" baseline="0" noProof="0" dirty="0">
              <a:ln>
                <a:noFill/>
              </a:ln>
              <a:solidFill>
                <a:srgbClr val="FF0000"/>
              </a:solidFill>
              <a:effectLst/>
              <a:uLnTx/>
              <a:uFillTx/>
              <a:latin typeface="华文彩云" pitchFamily="2" charset="-122"/>
              <a:ea typeface="华文彩云"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将此幻灯片插入到演示文稿中</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将此模板作为演示文稿（</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1200" b="0" i="0" u="none" strike="noStrike" kern="1200" cap="none" spc="0" normalizeH="0" baseline="0" noProof="0" dirty="0" err="1">
                <a:ln>
                  <a:noFill/>
                </a:ln>
                <a:solidFill>
                  <a:schemeClr val="tx1"/>
                </a:solidFill>
                <a:effectLst/>
                <a:uLnTx/>
                <a:uFillTx/>
                <a:latin typeface="+mn-lt"/>
                <a:ea typeface="+mn-ea"/>
                <a:cs typeface="+mn-cs"/>
              </a:rPr>
              <a:t>ppt</a:t>
            </a:r>
            <a:r>
              <a:rPr kumimoji="0" lang="en-US" altLang="zh-CN" sz="12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文件）保存到计算机上。 </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打开将包含该图像幻灯片的演示文稿。 </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在“幻灯片”选项卡上，将插入点置于将位于该图像幻灯片之前的幻灯片之后。（确保不要选择幻灯片。插入点应位于幻灯片之间。） </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在“插入”菜单上，单击“幻灯片（从文件）”。 </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在“幻灯片搜索器”对话框中，单击“搜索演示文稿”选项卡。 </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单击“浏览”，找到并选择包含该图像幻灯片的演示文稿，然后单击“打开”。 </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在“幻灯片（从文件）”对话框中，选择该图像幻灯片。 </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选中“保留源格式”复选框。如果不选中此复选框，复制的幻灯片将继承在演示文稿中位于它之前的幻灯片的设计。 </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单击“插入”。 </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单击“关闭”。 </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chemeClr val="tx1"/>
                </a:solidFill>
                <a:effectLst/>
                <a:uLnTx/>
                <a:uFillTx/>
                <a:latin typeface="+mn-lt"/>
                <a:ea typeface="+mn-ea"/>
                <a:cs typeface="+mn-cs"/>
              </a:rPr>
              <a:t>PPT</a:t>
            </a:r>
            <a:r>
              <a:rPr kumimoji="0" lang="zh-CN" altLang="en-US" sz="1200" b="1" i="0" u="none" strike="noStrike" kern="1200" cap="none" spc="0" normalizeH="0" baseline="0" noProof="0" dirty="0">
                <a:ln>
                  <a:noFill/>
                </a:ln>
                <a:solidFill>
                  <a:schemeClr val="tx1"/>
                </a:solidFill>
                <a:effectLst/>
                <a:uLnTx/>
                <a:uFillTx/>
                <a:latin typeface="+mn-lt"/>
                <a:ea typeface="+mn-ea"/>
                <a:cs typeface="+mn-cs"/>
              </a:rPr>
              <a:t>模板来源于互联网</a:t>
            </a:r>
            <a:r>
              <a:rPr kumimoji="0" lang="en-US" altLang="zh-CN" sz="1200" b="1" i="0" u="none" strike="noStrike" kern="1200" cap="none" spc="0" normalizeH="0" baseline="0" noProof="0" dirty="0">
                <a:ln>
                  <a:noFill/>
                </a:ln>
                <a:solidFill>
                  <a:schemeClr val="tx1"/>
                </a:solidFill>
                <a:effectLst/>
                <a:uLnTx/>
                <a:uFillTx/>
                <a:latin typeface="+mn-lt"/>
                <a:ea typeface="+mn-ea"/>
                <a:cs typeface="+mn-cs"/>
              </a:rPr>
              <a:t>,</a:t>
            </a:r>
            <a:r>
              <a:rPr kumimoji="0" lang="zh-CN" altLang="en-US" sz="1200" b="1" i="0" u="none" strike="noStrike" kern="1200" cap="none" spc="0" normalizeH="0" baseline="0" noProof="0" dirty="0">
                <a:ln>
                  <a:noFill/>
                </a:ln>
                <a:solidFill>
                  <a:schemeClr val="tx1"/>
                </a:solidFill>
                <a:effectLst/>
                <a:uLnTx/>
                <a:uFillTx/>
                <a:latin typeface="+mn-lt"/>
                <a:ea typeface="+mn-ea"/>
                <a:cs typeface="+mn-cs"/>
              </a:rPr>
              <a:t>版权归原作者所有</a:t>
            </a:r>
            <a:r>
              <a:rPr kumimoji="0" lang="en-US" altLang="zh-CN" sz="1200" b="1" i="0" u="none" strike="noStrike" kern="1200" cap="none" spc="0" normalizeH="0" baseline="0" noProof="0" dirty="0">
                <a:ln>
                  <a:noFill/>
                </a:ln>
                <a:solidFill>
                  <a:schemeClr val="tx1"/>
                </a:solidFill>
                <a:effectLst/>
                <a:uLnTx/>
                <a:uFillTx/>
                <a:latin typeface="+mn-lt"/>
                <a:ea typeface="+mn-ea"/>
                <a:cs typeface="+mn-cs"/>
              </a:rPr>
              <a:t>,</a:t>
            </a:r>
            <a:r>
              <a:rPr kumimoji="0" lang="zh-CN" altLang="en-US" sz="1200" b="1" i="0" u="none" strike="noStrike" kern="1200" cap="none" spc="0" normalizeH="0" baseline="0" noProof="0" dirty="0">
                <a:ln>
                  <a:noFill/>
                </a:ln>
                <a:solidFill>
                  <a:schemeClr val="tx1"/>
                </a:solidFill>
                <a:effectLst/>
                <a:uLnTx/>
                <a:uFillTx/>
                <a:latin typeface="+mn-lt"/>
                <a:ea typeface="+mn-ea"/>
                <a:cs typeface="+mn-cs"/>
              </a:rPr>
              <a:t>如有问题请与站长联系</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922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2054" name="Picture 3" descr="D:\花纹\2.jpg"/>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2" name="标题 1"/>
          <p:cNvSpPr>
            <a:spLocks noGrp="1"/>
          </p:cNvSpPr>
          <p:nvPr>
            <p:ph type="ctrTitle" hasCustomPrompt="1"/>
          </p:nvPr>
        </p:nvSpPr>
        <p:spPr>
          <a:xfrm>
            <a:off x="1357290" y="2143116"/>
            <a:ext cx="4786346" cy="785818"/>
          </a:xfrm>
        </p:spPr>
        <p:txBody>
          <a:bodyPr>
            <a:normAutofit/>
          </a:bodyPr>
          <a:lstStyle>
            <a:lvl1pPr>
              <a:defRPr sz="3600" b="1">
                <a:latin typeface="微软雅黑" panose="020B0503020204020204" pitchFamily="34" charset="-122"/>
                <a:ea typeface="微软雅黑" panose="020B0503020204020204" pitchFamily="34" charset="-122"/>
              </a:defRPr>
            </a:lvl1pPr>
          </a:lstStyle>
          <a:p>
            <a:r>
              <a:rPr lang="zh-CN" altLang="en-US" dirty="0"/>
              <a:t>单击此处编辑母版标题</a:t>
            </a:r>
            <a:endParaRPr lang="zh-CN" altLang="en-US" dirty="0"/>
          </a:p>
        </p:txBody>
      </p:sp>
      <p:sp>
        <p:nvSpPr>
          <p:cNvPr id="3" name="副标题 2"/>
          <p:cNvSpPr>
            <a:spLocks noGrp="1"/>
          </p:cNvSpPr>
          <p:nvPr>
            <p:ph type="subTitle" idx="1"/>
          </p:nvPr>
        </p:nvSpPr>
        <p:spPr>
          <a:xfrm>
            <a:off x="1357290" y="3071810"/>
            <a:ext cx="4786346" cy="571504"/>
          </a:xfrm>
        </p:spPr>
        <p:txBody>
          <a:bodyPr>
            <a:normAutofit/>
          </a:bodyPr>
          <a:lstStyle>
            <a:lvl1pPr marL="0" indent="0" algn="l">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12"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B4AB967-416B-4F66-AF79-5CC63C34CAEC}"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DF3B16E-E4FE-4F60-9D0E-CD3D6B21D64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DF3B16E-E4FE-4F60-9D0E-CD3D6B21D64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2054" name="Picture 3" descr="D:\花纹\2.jpg"/>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2" name="标题 1"/>
          <p:cNvSpPr>
            <a:spLocks noGrp="1"/>
          </p:cNvSpPr>
          <p:nvPr>
            <p:ph type="ctrTitle" hasCustomPrompt="1"/>
          </p:nvPr>
        </p:nvSpPr>
        <p:spPr>
          <a:xfrm>
            <a:off x="1357290" y="2143116"/>
            <a:ext cx="4786346" cy="785818"/>
          </a:xfrm>
        </p:spPr>
        <p:txBody>
          <a:bodyPr>
            <a:normAutofit/>
          </a:bodyPr>
          <a:lstStyle>
            <a:lvl1pPr>
              <a:defRPr sz="3600" b="1">
                <a:latin typeface="微软雅黑" panose="020B0503020204020204" pitchFamily="34" charset="-122"/>
                <a:ea typeface="微软雅黑" panose="020B0503020204020204" pitchFamily="34" charset="-122"/>
              </a:defRPr>
            </a:lvl1pPr>
          </a:lstStyle>
          <a:p>
            <a:r>
              <a:rPr lang="zh-CN" altLang="en-US" dirty="0"/>
              <a:t>单击此处编辑母版标题</a:t>
            </a:r>
            <a:endParaRPr lang="zh-CN" altLang="en-US" dirty="0"/>
          </a:p>
        </p:txBody>
      </p:sp>
      <p:sp>
        <p:nvSpPr>
          <p:cNvPr id="3" name="副标题 2"/>
          <p:cNvSpPr>
            <a:spLocks noGrp="1"/>
          </p:cNvSpPr>
          <p:nvPr>
            <p:ph type="subTitle" idx="1"/>
          </p:nvPr>
        </p:nvSpPr>
        <p:spPr>
          <a:xfrm>
            <a:off x="1357290" y="3071810"/>
            <a:ext cx="4786346" cy="571504"/>
          </a:xfrm>
        </p:spPr>
        <p:txBody>
          <a:bodyPr>
            <a:normAutofit/>
          </a:bodyPr>
          <a:lstStyle>
            <a:lvl1pPr marL="0" indent="0" algn="l">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12"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B4AB967-416B-4F66-AF79-5CC63C34CAEC}"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28596" y="1500174"/>
            <a:ext cx="8229600" cy="46259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DF3B16E-E4FE-4F60-9D0E-CD3D6B21D64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DF3B16E-E4FE-4F60-9D0E-CD3D6B21D64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DF3B16E-E4FE-4F60-9D0E-CD3D6B21D64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DF3B16E-E4FE-4F60-9D0E-CD3D6B21D64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DF3B16E-E4FE-4F60-9D0E-CD3D6B21D64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DF3B16E-E4FE-4F60-9D0E-CD3D6B21D64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DF3B16E-E4FE-4F60-9D0E-CD3D6B21D64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28596" y="1500174"/>
            <a:ext cx="8229600" cy="46259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DF3B16E-E4FE-4F60-9D0E-CD3D6B21D64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DF3B16E-E4FE-4F60-9D0E-CD3D6B21D64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DF3B16E-E4FE-4F60-9D0E-CD3D6B21D64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DF3B16E-E4FE-4F60-9D0E-CD3D6B21D64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DF3B16E-E4FE-4F60-9D0E-CD3D6B21D64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DF3B16E-E4FE-4F60-9D0E-CD3D6B21D64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DF3B16E-E4FE-4F60-9D0E-CD3D6B21D64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DF3B16E-E4FE-4F60-9D0E-CD3D6B21D64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DF3B16E-E4FE-4F60-9D0E-CD3D6B21D64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DF3B16E-E4FE-4F60-9D0E-CD3D6B21D64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DF3B16E-E4FE-4F60-9D0E-CD3D6B21D64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png"/><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3.png"/><Relationship Id="rId12" Type="http://schemas.openxmlformats.org/officeDocument/2006/relationships/image" Target="../media/image2.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矩形 12"/>
          <p:cNvSpPr/>
          <p:nvPr/>
        </p:nvSpPr>
        <p:spPr>
          <a:xfrm>
            <a:off x="0" y="0"/>
            <a:ext cx="9144000" cy="1143000"/>
          </a:xfrm>
          <a:prstGeom prst="rect">
            <a:avLst/>
          </a:prstGeom>
          <a:solidFill>
            <a:srgbClr val="BFD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7" name="标题占位符 1"/>
          <p:cNvSpPr>
            <a:spLocks noGrp="1"/>
          </p:cNvSpPr>
          <p:nvPr>
            <p:ph type="title"/>
          </p:nvPr>
        </p:nvSpPr>
        <p:spPr>
          <a:xfrm>
            <a:off x="428625" y="214313"/>
            <a:ext cx="6215063" cy="868362"/>
          </a:xfrm>
          <a:prstGeom prst="rect">
            <a:avLst/>
          </a:prstGeom>
          <a:noFill/>
          <a:ln w="9525">
            <a:noFill/>
          </a:ln>
        </p:spPr>
        <p:txBody>
          <a:bodyPr anchor="ctr"/>
          <a:lstStyle/>
          <a:p>
            <a:pPr lvl="0"/>
            <a:r>
              <a:rPr lang="zh-CN" altLang="en-US" dirty="0"/>
              <a:t>单击此处编辑母版标题</a:t>
            </a:r>
            <a:endParaRPr lang="zh-CN" altLang="en-US" dirty="0"/>
          </a:p>
        </p:txBody>
      </p:sp>
      <p:sp>
        <p:nvSpPr>
          <p:cNvPr id="1028" name="文本占位符 2"/>
          <p:cNvSpPr>
            <a:spLocks noGrp="1"/>
          </p:cNvSpPr>
          <p:nvPr>
            <p:ph type="body" idx="1"/>
          </p:nvPr>
        </p:nvSpPr>
        <p:spPr>
          <a:xfrm>
            <a:off x="457200" y="1500188"/>
            <a:ext cx="8229600" cy="4625975"/>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DF3B16E-E4FE-4F60-9D0E-CD3D6B21D64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pic>
        <p:nvPicPr>
          <p:cNvPr id="1032" name="Picture 2" descr="D:\花纹\儿童.png"/>
          <p:cNvPicPr>
            <a:picLocks noChangeAspect="1"/>
          </p:cNvPicPr>
          <p:nvPr userDrawn="1"/>
        </p:nvPicPr>
        <p:blipFill>
          <a:blip r:embed="rId12"/>
          <a:stretch>
            <a:fillRect/>
          </a:stretch>
        </p:blipFill>
        <p:spPr>
          <a:xfrm>
            <a:off x="5929313" y="5548313"/>
            <a:ext cx="2973387" cy="1166812"/>
          </a:xfrm>
          <a:prstGeom prst="rect">
            <a:avLst/>
          </a:prstGeom>
          <a:noFill/>
          <a:ln w="9525">
            <a:noFill/>
          </a:ln>
        </p:spPr>
      </p:pic>
      <p:sp>
        <p:nvSpPr>
          <p:cNvPr id="8" name="矩形 7"/>
          <p:cNvSpPr/>
          <p:nvPr/>
        </p:nvSpPr>
        <p:spPr>
          <a:xfrm>
            <a:off x="0" y="6719888"/>
            <a:ext cx="9144000" cy="138113"/>
          </a:xfrm>
          <a:prstGeom prst="rect">
            <a:avLst/>
          </a:prstGeom>
          <a:solidFill>
            <a:srgbClr val="0953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034" name="Picture 5" descr="D:\花纹\1.png"/>
          <p:cNvPicPr>
            <a:picLocks noChangeAspect="1"/>
          </p:cNvPicPr>
          <p:nvPr userDrawn="1"/>
        </p:nvPicPr>
        <p:blipFill>
          <a:blip r:embed="rId13"/>
          <a:stretch>
            <a:fillRect/>
          </a:stretch>
        </p:blipFill>
        <p:spPr>
          <a:xfrm>
            <a:off x="6189663" y="0"/>
            <a:ext cx="2954337" cy="20002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2800" kern="1200">
          <a:solidFill>
            <a:srgbClr val="09532A"/>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6pPr>
      <a:lvl7pPr marL="914400" algn="l" rtl="0" fontAlgn="base">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7pPr>
      <a:lvl8pPr marL="1371600" algn="l" rtl="0" fontAlgn="base">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8pPr>
      <a:lvl9pPr marL="1828800" algn="l" rtl="0" fontAlgn="base">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矩形 12"/>
          <p:cNvSpPr/>
          <p:nvPr/>
        </p:nvSpPr>
        <p:spPr>
          <a:xfrm>
            <a:off x="0" y="0"/>
            <a:ext cx="9144000" cy="1143000"/>
          </a:xfrm>
          <a:prstGeom prst="rect">
            <a:avLst/>
          </a:prstGeom>
          <a:solidFill>
            <a:srgbClr val="BFD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7" name="标题占位符 1"/>
          <p:cNvSpPr>
            <a:spLocks noGrp="1"/>
          </p:cNvSpPr>
          <p:nvPr>
            <p:ph type="title"/>
          </p:nvPr>
        </p:nvSpPr>
        <p:spPr>
          <a:xfrm>
            <a:off x="428625" y="214313"/>
            <a:ext cx="6215063" cy="868362"/>
          </a:xfrm>
          <a:prstGeom prst="rect">
            <a:avLst/>
          </a:prstGeom>
          <a:noFill/>
          <a:ln w="9525">
            <a:noFill/>
          </a:ln>
        </p:spPr>
        <p:txBody>
          <a:bodyPr anchor="ctr"/>
          <a:lstStyle/>
          <a:p>
            <a:pPr lvl="0"/>
            <a:r>
              <a:rPr lang="zh-CN" altLang="en-US" dirty="0"/>
              <a:t>单击此处编辑母版标题</a:t>
            </a:r>
            <a:endParaRPr lang="zh-CN" altLang="en-US" dirty="0"/>
          </a:p>
        </p:txBody>
      </p:sp>
      <p:sp>
        <p:nvSpPr>
          <p:cNvPr id="1028" name="文本占位符 2"/>
          <p:cNvSpPr>
            <a:spLocks noGrp="1"/>
          </p:cNvSpPr>
          <p:nvPr>
            <p:ph type="body" idx="1"/>
          </p:nvPr>
        </p:nvSpPr>
        <p:spPr>
          <a:xfrm>
            <a:off x="457200" y="1500188"/>
            <a:ext cx="8229600" cy="4625975"/>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DF3B16E-E4FE-4F60-9D0E-CD3D6B21D646}"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pic>
        <p:nvPicPr>
          <p:cNvPr id="1032" name="Picture 2" descr="D:\花纹\儿童.png"/>
          <p:cNvPicPr>
            <a:picLocks noChangeAspect="1"/>
          </p:cNvPicPr>
          <p:nvPr userDrawn="1"/>
        </p:nvPicPr>
        <p:blipFill>
          <a:blip r:embed="rId12"/>
          <a:stretch>
            <a:fillRect/>
          </a:stretch>
        </p:blipFill>
        <p:spPr>
          <a:xfrm>
            <a:off x="5929313" y="5548313"/>
            <a:ext cx="2973387" cy="1166812"/>
          </a:xfrm>
          <a:prstGeom prst="rect">
            <a:avLst/>
          </a:prstGeom>
          <a:noFill/>
          <a:ln w="9525">
            <a:noFill/>
          </a:ln>
        </p:spPr>
      </p:pic>
      <p:sp>
        <p:nvSpPr>
          <p:cNvPr id="8" name="矩形 7"/>
          <p:cNvSpPr/>
          <p:nvPr/>
        </p:nvSpPr>
        <p:spPr>
          <a:xfrm>
            <a:off x="0" y="6719888"/>
            <a:ext cx="9144000" cy="138113"/>
          </a:xfrm>
          <a:prstGeom prst="rect">
            <a:avLst/>
          </a:prstGeom>
          <a:solidFill>
            <a:srgbClr val="0953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034" name="Picture 5" descr="D:\花纹\1.png"/>
          <p:cNvPicPr>
            <a:picLocks noChangeAspect="1"/>
          </p:cNvPicPr>
          <p:nvPr userDrawn="1"/>
        </p:nvPicPr>
        <p:blipFill>
          <a:blip r:embed="rId13"/>
          <a:stretch>
            <a:fillRect/>
          </a:stretch>
        </p:blipFill>
        <p:spPr>
          <a:xfrm>
            <a:off x="6189663" y="0"/>
            <a:ext cx="2954337" cy="20002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2800" kern="1200">
          <a:solidFill>
            <a:srgbClr val="09532A"/>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6pPr>
      <a:lvl7pPr marL="914400" algn="l" rtl="0" fontAlgn="base">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7pPr>
      <a:lvl8pPr marL="1371600" algn="l" rtl="0" fontAlgn="base">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8pPr>
      <a:lvl9pPr marL="1828800" algn="l" rtl="0" fontAlgn="base">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sv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2.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2.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2.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2.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7.xml"/><Relationship Id="rId3" Type="http://schemas.openxmlformats.org/officeDocument/2006/relationships/image" Target="../media/image2.png"/><Relationship Id="rId2" Type="http://schemas.openxmlformats.org/officeDocument/2006/relationships/hyperlink" Target="mailto:archives@mail.xjtu.edu.cn" TargetMode="Externa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2.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image" Target="../media/image3.svg"/><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0.png"/><Relationship Id="rId3" Type="http://schemas.openxmlformats.org/officeDocument/2006/relationships/image" Target="../media/image1.svg"/><Relationship Id="rId2" Type="http://schemas.openxmlformats.org/officeDocument/2006/relationships/image" Target="../media/image9.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image" Target="../media/image3.svg"/><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0.png"/><Relationship Id="rId3" Type="http://schemas.openxmlformats.org/officeDocument/2006/relationships/image" Target="../media/image1.svg"/><Relationship Id="rId2" Type="http://schemas.openxmlformats.org/officeDocument/2006/relationships/image" Target="../media/image9.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3.svg"/><Relationship Id="rId5" Type="http://schemas.openxmlformats.org/officeDocument/2006/relationships/image" Target="../media/image11.png"/><Relationship Id="rId4" Type="http://schemas.openxmlformats.org/officeDocument/2006/relationships/image" Target="../media/image2.svg"/><Relationship Id="rId3" Type="http://schemas.openxmlformats.org/officeDocument/2006/relationships/image" Target="../media/image10.png"/><Relationship Id="rId2" Type="http://schemas.openxmlformats.org/officeDocument/2006/relationships/image" Target="../media/image1.sv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image" Target="../media/image3.svg"/><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0.png"/><Relationship Id="rId3" Type="http://schemas.openxmlformats.org/officeDocument/2006/relationships/image" Target="../media/image1.svg"/><Relationship Id="rId2" Type="http://schemas.openxmlformats.org/officeDocument/2006/relationships/image" Target="../media/image9.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4.svg"/><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sv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a:xfrm>
            <a:off x="1071538" y="1857364"/>
            <a:ext cx="5357850" cy="2143140"/>
            <a:chOff x="1285852" y="928670"/>
            <a:chExt cx="4786346" cy="1071570"/>
          </a:xfrm>
          <a:effectLst>
            <a:outerShdw blurRad="50800" dist="38100" dir="2700000" algn="tl" rotWithShape="0">
              <a:prstClr val="black">
                <a:alpha val="40000"/>
              </a:prstClr>
            </a:outerShdw>
          </a:effectLst>
        </p:grpSpPr>
        <p:sp>
          <p:nvSpPr>
            <p:cNvPr id="5" name="圆角矩形 4"/>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3076" name="Picture 2" descr="D:\花纹\天使.png"/>
          <p:cNvPicPr>
            <a:picLocks noChangeAspect="1"/>
          </p:cNvPicPr>
          <p:nvPr/>
        </p:nvPicPr>
        <p:blipFill>
          <a:blip r:embed="rId1"/>
          <a:stretch>
            <a:fillRect/>
          </a:stretch>
        </p:blipFill>
        <p:spPr>
          <a:xfrm rot="-1602448">
            <a:off x="1068388" y="1539875"/>
            <a:ext cx="681037" cy="785813"/>
          </a:xfrm>
          <a:prstGeom prst="rect">
            <a:avLst/>
          </a:prstGeom>
          <a:noFill/>
          <a:ln w="9525">
            <a:noFill/>
          </a:ln>
        </p:spPr>
      </p:pic>
      <p:pic>
        <p:nvPicPr>
          <p:cNvPr id="3077" name="Picture 2" descr="D:\花纹\儿童.png"/>
          <p:cNvPicPr>
            <a:picLocks noChangeAspect="1"/>
          </p:cNvPicPr>
          <p:nvPr/>
        </p:nvPicPr>
        <p:blipFill>
          <a:blip r:embed="rId2"/>
          <a:stretch>
            <a:fillRect/>
          </a:stretch>
        </p:blipFill>
        <p:spPr>
          <a:xfrm>
            <a:off x="714375" y="4767263"/>
            <a:ext cx="2786063" cy="1093787"/>
          </a:xfrm>
          <a:prstGeom prst="rect">
            <a:avLst/>
          </a:prstGeom>
          <a:noFill/>
          <a:ln w="9525">
            <a:noFill/>
          </a:ln>
        </p:spPr>
      </p:pic>
      <p:sp>
        <p:nvSpPr>
          <p:cNvPr id="3078" name="标题 8"/>
          <p:cNvSpPr>
            <a:spLocks noGrp="1"/>
          </p:cNvSpPr>
          <p:nvPr>
            <p:ph type="ctrTitle"/>
          </p:nvPr>
        </p:nvSpPr>
        <p:spPr>
          <a:xfrm>
            <a:off x="1572895" y="2143125"/>
            <a:ext cx="4784725" cy="1494155"/>
          </a:xfrm>
        </p:spPr>
        <p:txBody>
          <a:bodyPr vert="horz" wrap="square" lIns="91440" tIns="45720" rIns="91440" bIns="45720" anchor="ctr">
            <a:normAutofit fontScale="90000"/>
          </a:bodyPr>
          <a:lstStyle/>
          <a:p>
            <a:pPr>
              <a:buClrTx/>
              <a:buSzTx/>
              <a:buFontTx/>
            </a:pPr>
            <a:r>
              <a:rPr lang="zh-CN" altLang="en-US" kern="1200" dirty="0">
                <a:latin typeface="微软雅黑" panose="020B0503020204020204" pitchFamily="34" charset="-122"/>
                <a:ea typeface="微软雅黑" panose="020B0503020204020204" pitchFamily="34" charset="-122"/>
                <a:cs typeface="+mj-cs"/>
              </a:rPr>
              <a:t>疫情期间查档应对措施</a:t>
            </a:r>
            <a:r>
              <a:rPr lang="zh-CN" altLang="en-US" dirty="0">
                <a:sym typeface="+mn-ea"/>
              </a:rPr>
              <a:t>及</a:t>
            </a:r>
            <a:r>
              <a:rPr lang="zh-CN" altLang="en-US" dirty="0">
                <a:sym typeface="+mn-ea"/>
              </a:rPr>
              <a:t>档案利用相关问题解答</a:t>
            </a:r>
            <a:endParaRPr lang="zh-CN" altLang="en-US" kern="1200" dirty="0">
              <a:latin typeface="微软雅黑" panose="020B0503020204020204" pitchFamily="34" charset="-122"/>
              <a:ea typeface="微软雅黑" panose="020B0503020204020204" pitchFamily="34" charset="-122"/>
              <a:cs typeface="+mj-cs"/>
            </a:endParaRPr>
          </a:p>
        </p:txBody>
      </p:sp>
      <p:sp>
        <p:nvSpPr>
          <p:cNvPr id="10" name="文本框 9"/>
          <p:cNvSpPr txBox="1"/>
          <p:nvPr/>
        </p:nvSpPr>
        <p:spPr>
          <a:xfrm>
            <a:off x="3702050" y="6094095"/>
            <a:ext cx="3460115" cy="521970"/>
          </a:xfrm>
          <a:prstGeom prst="rect">
            <a:avLst/>
          </a:prstGeom>
          <a:noFill/>
        </p:spPr>
        <p:txBody>
          <a:bodyPr wrap="squar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西安交通大学档案馆</a:t>
            </a:r>
            <a:endParaRPr lang="zh-CN" altLang="en-US" sz="2800">
              <a:solidFill>
                <a:schemeClr val="bg1"/>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br>
              <a:rPr lang="zh-CN" altLang="en-US" dirty="0">
                <a:sym typeface="+mn-ea"/>
              </a:rPr>
            </a:br>
            <a:r>
              <a:rPr lang="zh-CN" altLang="en-US" dirty="0">
                <a:sym typeface="+mn-ea"/>
              </a:rPr>
              <a:t>档案利用相关问题解答</a:t>
            </a:r>
            <a:br>
              <a:rPr lang="zh-CN" altLang="en-US" dirty="0"/>
            </a:br>
            <a:endParaRPr lang="zh-CN" altLang="en-US"/>
          </a:p>
        </p:txBody>
      </p:sp>
      <p:sp>
        <p:nvSpPr>
          <p:cNvPr id="3" name="文本占位符 2"/>
          <p:cNvSpPr>
            <a:spLocks noGrp="1"/>
          </p:cNvSpPr>
          <p:nvPr>
            <p:ph type="body" idx="1"/>
          </p:nvPr>
        </p:nvSpPr>
        <p:spPr>
          <a:xfrm>
            <a:off x="457200" y="1549400"/>
            <a:ext cx="4040505" cy="625475"/>
          </a:xfrm>
          <a:solidFill>
            <a:srgbClr val="BFD844"/>
          </a:solidFill>
        </p:spPr>
        <p:txBody>
          <a:bodyPr/>
          <a:p>
            <a:r>
              <a:rPr lang="zh-CN" altLang="en-US" sz="2000">
                <a:latin typeface="微软雅黑" panose="020B0503020204020204" pitchFamily="34" charset="-122"/>
                <a:ea typeface="微软雅黑" panose="020B0503020204020204" pitchFamily="34" charset="-122"/>
                <a:sym typeface="+mn-ea"/>
              </a:rPr>
              <a:t>我校档案馆存有哪些档案？</a:t>
            </a:r>
            <a:endParaRPr lang="zh-CN" altLang="en-US" sz="2000">
              <a:latin typeface="微软雅黑" panose="020B0503020204020204" pitchFamily="34" charset="-122"/>
              <a:ea typeface="微软雅黑" panose="020B0503020204020204" pitchFamily="34" charset="-122"/>
              <a:sym typeface="+mn-ea"/>
            </a:endParaRPr>
          </a:p>
        </p:txBody>
      </p:sp>
      <p:sp>
        <p:nvSpPr>
          <p:cNvPr id="4" name="内容占位符 3"/>
          <p:cNvSpPr>
            <a:spLocks noGrp="1"/>
          </p:cNvSpPr>
          <p:nvPr>
            <p:ph sz="half" idx="2"/>
          </p:nvPr>
        </p:nvSpPr>
        <p:spPr>
          <a:xfrm>
            <a:off x="457200" y="2174875"/>
            <a:ext cx="4040505" cy="4200525"/>
          </a:xfrm>
          <a:solidFill>
            <a:srgbClr val="D9E890"/>
          </a:solidFill>
        </p:spPr>
        <p:txBody>
          <a:bodyPr/>
          <a:p>
            <a:pPr marL="0" indent="0">
              <a:lnSpc>
                <a:spcPct val="150000"/>
              </a:lnSpc>
              <a:buFont typeface="Wingdings" panose="05000000000000000000" charset="0"/>
              <a:buNone/>
            </a:pPr>
            <a:r>
              <a:rPr lang="en-US" altLang="zh-CN" sz="2000">
                <a:latin typeface="微软雅黑" panose="020B0503020204020204" pitchFamily="34" charset="-122"/>
                <a:ea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sym typeface="+mn-ea"/>
              </a:rPr>
              <a:t>西安交通大学档案是指建校以来全校在教学、科研、管理等各项活动中直接形成的对学校和社会具有保存价值的各种文字、图表、声像等不同形式、载体的历史记录。目前我馆存有前党政、党群、行政、外事、教学、科研、基建、出版、产品、声像、财会、设备、已故人员</a:t>
            </a:r>
            <a:r>
              <a:rPr lang="zh-CN" altLang="en-US" sz="1600" dirty="0" smtClean="0">
                <a:latin typeface="微软雅黑" panose="020B0503020204020204" pitchFamily="34" charset="-122"/>
                <a:ea typeface="微软雅黑" panose="020B0503020204020204" pitchFamily="34" charset="-122"/>
                <a:sym typeface="+mn-ea"/>
              </a:rPr>
              <a:t>档案</a:t>
            </a:r>
            <a:r>
              <a:rPr lang="zh-CN" altLang="en-US" sz="1600" dirty="0">
                <a:latin typeface="微软雅黑" panose="020B0503020204020204" pitchFamily="34" charset="-122"/>
                <a:ea typeface="微软雅黑" panose="020B0503020204020204" pitchFamily="34" charset="-122"/>
                <a:sym typeface="+mn-ea"/>
              </a:rPr>
              <a:t>以及</a:t>
            </a:r>
            <a:r>
              <a:rPr lang="zh-CN" altLang="en-US" sz="1600" dirty="0" smtClean="0">
                <a:latin typeface="微软雅黑" panose="020B0503020204020204" pitchFamily="34" charset="-122"/>
                <a:ea typeface="微软雅黑" panose="020B0503020204020204" pitchFamily="34" charset="-122"/>
                <a:sym typeface="+mn-ea"/>
              </a:rPr>
              <a:t>历史、人物、实物档案和资料。</a:t>
            </a:r>
            <a:endParaRPr lang="zh-CN" altLang="en-US" sz="1600">
              <a:latin typeface="微软雅黑" panose="020B0503020204020204" pitchFamily="34" charset="-122"/>
              <a:ea typeface="微软雅黑" panose="020B0503020204020204" pitchFamily="34" charset="-122"/>
              <a:sym typeface="+mn-ea"/>
            </a:endParaRPr>
          </a:p>
        </p:txBody>
      </p:sp>
      <p:sp>
        <p:nvSpPr>
          <p:cNvPr id="5" name="文本占位符 4"/>
          <p:cNvSpPr>
            <a:spLocks noGrp="1"/>
          </p:cNvSpPr>
          <p:nvPr>
            <p:ph type="body" sz="quarter" idx="3"/>
          </p:nvPr>
        </p:nvSpPr>
        <p:spPr>
          <a:xfrm>
            <a:off x="4645025" y="1549400"/>
            <a:ext cx="4041775" cy="625475"/>
          </a:xfrm>
          <a:solidFill>
            <a:srgbClr val="BFD844"/>
          </a:solidFill>
        </p:spPr>
        <p:txBody>
          <a:bodyPr/>
          <a:p>
            <a:r>
              <a:rPr lang="zh-CN" altLang="en-US" sz="2000" dirty="0">
                <a:latin typeface="微软雅黑" panose="020B0503020204020204" pitchFamily="34" charset="-122"/>
                <a:ea typeface="微软雅黑" panose="020B0503020204020204" pitchFamily="34" charset="-122"/>
                <a:sym typeface="+mn-ea"/>
              </a:rPr>
              <a:t>查阅档案需办理什么手续？</a:t>
            </a:r>
            <a:r>
              <a:rPr lang="zh-CN" altLang="en-US" dirty="0">
                <a:sym typeface="+mn-ea"/>
              </a:rPr>
              <a:t> </a:t>
            </a:r>
            <a:endParaRPr lang="zh-CN" altLang="en-US"/>
          </a:p>
        </p:txBody>
      </p:sp>
      <p:sp>
        <p:nvSpPr>
          <p:cNvPr id="6" name="内容占位符 5"/>
          <p:cNvSpPr>
            <a:spLocks noGrp="1"/>
          </p:cNvSpPr>
          <p:nvPr>
            <p:ph sz="quarter" idx="4"/>
          </p:nvPr>
        </p:nvSpPr>
        <p:spPr>
          <a:xfrm>
            <a:off x="4645025" y="2174875"/>
            <a:ext cx="4041775" cy="4200525"/>
          </a:xfrm>
          <a:solidFill>
            <a:srgbClr val="D9E890"/>
          </a:solidFill>
        </p:spPr>
        <p:txBody>
          <a:bodyPr/>
          <a:p>
            <a:pPr marL="0" indent="0">
              <a:lnSpc>
                <a:spcPct val="150000"/>
              </a:lnSpc>
              <a:buNone/>
            </a:pPr>
            <a:r>
              <a:rPr lang="en-US" altLang="zh-CN" sz="2000">
                <a:latin typeface="微软雅黑" panose="020B0503020204020204" pitchFamily="34" charset="-122"/>
                <a:ea typeface="微软雅黑" panose="020B0503020204020204" pitchFamily="34" charset="-122"/>
                <a:sym typeface="+mn-ea"/>
              </a:rPr>
              <a:t>       </a:t>
            </a:r>
            <a:r>
              <a:rPr lang="en-US" altLang="zh-CN" sz="1600" dirty="0">
                <a:latin typeface="微软雅黑" panose="020B0503020204020204" pitchFamily="34" charset="-122"/>
                <a:ea typeface="微软雅黑" panose="020B0503020204020204" pitchFamily="34" charset="-122"/>
                <a:sym typeface="+mn-ea"/>
              </a:rPr>
              <a:t>凡利用馆藏档案，均应按照《西安交通大学档案查阅利用办法》规定办理相应利用手续后方可利用。校内外人员利用一般开放档案，凭本人有效证件（身份证、工作证、学生证等）或单位介绍信即可查阅。利用有保密内容或归档单位有特殊要求的档案，须经学校主管部门或档案馆领导批准。凡代办查阅他人信息者，必须携带委托书和双方身份证件；单位查阅涉及到个人信息的档案时，必须出具单位介绍信，经档案馆允许方可查阅。</a:t>
            </a:r>
            <a:endParaRPr lang="zh-CN" altLang="en-US" sz="1600">
              <a:latin typeface="微软雅黑" panose="020B0503020204020204" pitchFamily="34" charset="-122"/>
              <a:ea typeface="微软雅黑" panose="020B0503020204020204" pitchFamily="34" charset="-122"/>
            </a:endParaRPr>
          </a:p>
          <a:p>
            <a:endParaRPr lang="zh-CN" altLang="en-US" sz="1600"/>
          </a:p>
        </p:txBody>
      </p:sp>
      <p:pic>
        <p:nvPicPr>
          <p:cNvPr id="8" name="图片 7" descr="347662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10540" y="2237740"/>
            <a:ext cx="513080" cy="513080"/>
          </a:xfrm>
          <a:prstGeom prst="rect">
            <a:avLst/>
          </a:prstGeom>
        </p:spPr>
      </p:pic>
      <p:pic>
        <p:nvPicPr>
          <p:cNvPr id="9" name="图片 8" descr="347662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7575" y="2221230"/>
            <a:ext cx="513080" cy="5130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p:cNvGrpSpPr/>
          <p:nvPr/>
        </p:nvGrpSpPr>
        <p:grpSpPr>
          <a:xfrm>
            <a:off x="2880995" y="3250565"/>
            <a:ext cx="5469255" cy="2559050"/>
            <a:chOff x="1285852" y="928670"/>
            <a:chExt cx="4786346" cy="1071570"/>
          </a:xfrm>
          <a:effectLst>
            <a:outerShdw blurRad="50800" dist="38100" dir="2700000" algn="tl" rotWithShape="0">
              <a:prstClr val="black">
                <a:alpha val="40000"/>
              </a:prstClr>
            </a:outerShdw>
          </a:effectLst>
        </p:grpSpPr>
        <p:sp>
          <p:nvSpPr>
            <p:cNvPr id="4" name="圆角矩形 3"/>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6" name="标题 1"/>
          <p:cNvSpPr>
            <a:spLocks noGrp="1"/>
          </p:cNvSpPr>
          <p:nvPr>
            <p:ph type="title"/>
          </p:nvPr>
        </p:nvSpPr>
        <p:spPr>
          <a:xfrm>
            <a:off x="428625" y="214630"/>
            <a:ext cx="6478905" cy="868045"/>
          </a:xfrm>
        </p:spPr>
        <p:txBody>
          <a:bodyPr vert="horz" wrap="square" lIns="91440" tIns="45720" rIns="91440" bIns="45720" anchor="ctr"/>
          <a:lstStyle/>
          <a:p>
            <a:pPr eaLnBrk="1" hangingPunct="1"/>
            <a:r>
              <a:rPr lang="zh-CN" altLang="en-US" dirty="0">
                <a:sym typeface="+mn-ea"/>
              </a:rPr>
              <a:t>档案利用相关问题解答</a:t>
            </a:r>
            <a:endParaRPr lang="zh-CN" altLang="en-US" dirty="0"/>
          </a:p>
        </p:txBody>
      </p:sp>
      <p:grpSp>
        <p:nvGrpSpPr>
          <p:cNvPr id="2" name="组合 6"/>
          <p:cNvGrpSpPr/>
          <p:nvPr/>
        </p:nvGrpSpPr>
        <p:grpSpPr>
          <a:xfrm>
            <a:off x="712470" y="1857375"/>
            <a:ext cx="5358130" cy="1033780"/>
            <a:chOff x="1285852" y="928670"/>
            <a:chExt cx="4786346" cy="1071570"/>
          </a:xfrm>
          <a:effectLst>
            <a:outerShdw blurRad="50800" dist="38100" dir="2700000" algn="tl" rotWithShape="0">
              <a:prstClr val="black">
                <a:alpha val="40000"/>
              </a:prstClr>
            </a:outerShdw>
          </a:effectLst>
        </p:grpSpPr>
        <p:sp>
          <p:nvSpPr>
            <p:cNvPr id="5" name="圆角矩形 4"/>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3076" name="Picture 2" descr="D:\花纹\天使.png"/>
          <p:cNvPicPr>
            <a:picLocks noChangeAspect="1"/>
          </p:cNvPicPr>
          <p:nvPr/>
        </p:nvPicPr>
        <p:blipFill>
          <a:blip r:embed="rId1"/>
          <a:stretch>
            <a:fillRect/>
          </a:stretch>
        </p:blipFill>
        <p:spPr>
          <a:xfrm rot="-1602448">
            <a:off x="637858" y="1539875"/>
            <a:ext cx="681037" cy="785813"/>
          </a:xfrm>
          <a:prstGeom prst="rect">
            <a:avLst/>
          </a:prstGeom>
          <a:noFill/>
          <a:ln w="9525">
            <a:noFill/>
          </a:ln>
        </p:spPr>
      </p:pic>
      <p:sp>
        <p:nvSpPr>
          <p:cNvPr id="8" name="文本框 7"/>
          <p:cNvSpPr txBox="1"/>
          <p:nvPr/>
        </p:nvSpPr>
        <p:spPr>
          <a:xfrm>
            <a:off x="1236980" y="2099310"/>
            <a:ext cx="4558665" cy="46037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所有的档案都到档案馆查吗？</a:t>
            </a:r>
            <a:r>
              <a:rPr lang="zh-CN" altLang="en-US"/>
              <a:t> </a:t>
            </a:r>
            <a:endParaRPr lang="zh-CN" altLang="en-US"/>
          </a:p>
        </p:txBody>
      </p:sp>
      <p:sp>
        <p:nvSpPr>
          <p:cNvPr id="9" name="文本框 8"/>
          <p:cNvSpPr txBox="1"/>
          <p:nvPr/>
        </p:nvSpPr>
        <p:spPr>
          <a:xfrm>
            <a:off x="3300095" y="3716655"/>
            <a:ext cx="4762500" cy="1630045"/>
          </a:xfrm>
          <a:prstGeom prst="rect">
            <a:avLst/>
          </a:prstGeom>
          <a:noFill/>
        </p:spPr>
        <p:txBody>
          <a:bodyPr wrap="square" rtlCol="0">
            <a:spAutoFit/>
          </a:bodyPr>
          <a:lstStyle/>
          <a:p>
            <a:r>
              <a:rPr lang="en-US" altLang="zh-CN" sz="2000">
                <a:latin typeface="微软雅黑" panose="020B0503020204020204" pitchFamily="34" charset="-122"/>
                <a:ea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rPr>
              <a:t>不是的。学生人事档案在学生处学生档案室查阅，地址：钱学森图书馆八层，电话：82668291。教职工人事档案在人力资源部人事档案室查阅，地址：主楼E座一层，电话：82668365。</a:t>
            </a:r>
            <a:endParaRPr lang="zh-CN" altLang="en-US" sz="2000">
              <a:latin typeface="微软雅黑" panose="020B0503020204020204" pitchFamily="34" charset="-122"/>
              <a:ea typeface="微软雅黑" panose="020B0503020204020204" pitchFamily="34" charset="-122"/>
            </a:endParaRPr>
          </a:p>
        </p:txBody>
      </p:sp>
      <p:pic>
        <p:nvPicPr>
          <p:cNvPr id="4102" name="Picture 2" descr="D:\花纹\儿童.png"/>
          <p:cNvPicPr>
            <a:picLocks noChangeAspect="1"/>
          </p:cNvPicPr>
          <p:nvPr/>
        </p:nvPicPr>
        <p:blipFill>
          <a:blip r:embed="rId2"/>
          <a:stretch>
            <a:fillRect/>
          </a:stretch>
        </p:blipFill>
        <p:spPr>
          <a:xfrm>
            <a:off x="5928995" y="5547995"/>
            <a:ext cx="2973705" cy="116713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p:cNvGrpSpPr/>
          <p:nvPr/>
        </p:nvGrpSpPr>
        <p:grpSpPr>
          <a:xfrm>
            <a:off x="2843808" y="3212977"/>
            <a:ext cx="5469255" cy="2592288"/>
            <a:chOff x="1285852" y="928670"/>
            <a:chExt cx="4786346" cy="1071570"/>
          </a:xfrm>
          <a:effectLst>
            <a:outerShdw blurRad="50800" dist="38100" dir="2700000" algn="tl" rotWithShape="0">
              <a:prstClr val="black">
                <a:alpha val="40000"/>
              </a:prstClr>
            </a:outerShdw>
          </a:effectLst>
        </p:grpSpPr>
        <p:sp>
          <p:nvSpPr>
            <p:cNvPr id="4" name="圆角矩形 3"/>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6" name="标题 1"/>
          <p:cNvSpPr>
            <a:spLocks noGrp="1"/>
          </p:cNvSpPr>
          <p:nvPr>
            <p:ph type="title"/>
          </p:nvPr>
        </p:nvSpPr>
        <p:spPr>
          <a:xfrm>
            <a:off x="428625" y="214630"/>
            <a:ext cx="6478905" cy="868045"/>
          </a:xfrm>
        </p:spPr>
        <p:txBody>
          <a:bodyPr vert="horz" wrap="square" lIns="91440" tIns="45720" rIns="91440" bIns="45720" anchor="ctr"/>
          <a:lstStyle/>
          <a:p>
            <a:pPr eaLnBrk="1" hangingPunct="1"/>
            <a:r>
              <a:rPr lang="zh-CN" altLang="en-US" dirty="0">
                <a:sym typeface="+mn-ea"/>
              </a:rPr>
              <a:t>档案利用相关问题解答</a:t>
            </a:r>
            <a:endParaRPr lang="zh-CN" altLang="en-US" dirty="0"/>
          </a:p>
        </p:txBody>
      </p:sp>
      <p:grpSp>
        <p:nvGrpSpPr>
          <p:cNvPr id="2" name="组合 6"/>
          <p:cNvGrpSpPr/>
          <p:nvPr/>
        </p:nvGrpSpPr>
        <p:grpSpPr>
          <a:xfrm>
            <a:off x="712470" y="1857375"/>
            <a:ext cx="5358130" cy="1033780"/>
            <a:chOff x="1285852" y="928670"/>
            <a:chExt cx="4786346" cy="1071570"/>
          </a:xfrm>
          <a:effectLst>
            <a:outerShdw blurRad="50800" dist="38100" dir="2700000" algn="tl" rotWithShape="0">
              <a:prstClr val="black">
                <a:alpha val="40000"/>
              </a:prstClr>
            </a:outerShdw>
          </a:effectLst>
        </p:grpSpPr>
        <p:sp>
          <p:nvSpPr>
            <p:cNvPr id="5" name="圆角矩形 4"/>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3076" name="Picture 2" descr="D:\花纹\天使.png"/>
          <p:cNvPicPr>
            <a:picLocks noChangeAspect="1"/>
          </p:cNvPicPr>
          <p:nvPr/>
        </p:nvPicPr>
        <p:blipFill>
          <a:blip r:embed="rId1"/>
          <a:stretch>
            <a:fillRect/>
          </a:stretch>
        </p:blipFill>
        <p:spPr>
          <a:xfrm rot="-1602448">
            <a:off x="637858" y="1539875"/>
            <a:ext cx="681037" cy="785813"/>
          </a:xfrm>
          <a:prstGeom prst="rect">
            <a:avLst/>
          </a:prstGeom>
          <a:noFill/>
          <a:ln w="9525">
            <a:noFill/>
          </a:ln>
        </p:spPr>
      </p:pic>
      <p:sp>
        <p:nvSpPr>
          <p:cNvPr id="8" name="文本框 7"/>
          <p:cNvSpPr txBox="1"/>
          <p:nvPr/>
        </p:nvSpPr>
        <p:spPr>
          <a:xfrm>
            <a:off x="1112202" y="2182278"/>
            <a:ext cx="4558665" cy="46037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档案查阅形式和联系方式有哪些？</a:t>
            </a:r>
            <a:endParaRPr lang="zh-CN" altLang="en-US" sz="24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3234372" y="3728622"/>
            <a:ext cx="4762500" cy="2246769"/>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档案馆提供利用档案的方式有：查阅、摘录、复制、借阅、电话及信函（包括电子邮件）查询等</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联系</a:t>
            </a:r>
            <a:r>
              <a:rPr lang="zh-CN" altLang="en-US" sz="2000" dirty="0" smtClean="0">
                <a:latin typeface="微软雅黑" panose="020B0503020204020204" pitchFamily="34" charset="-122"/>
                <a:ea typeface="微软雅黑" panose="020B0503020204020204" pitchFamily="34" charset="-122"/>
              </a:rPr>
              <a:t>电话：</a:t>
            </a:r>
            <a:r>
              <a:rPr lang="en-US" altLang="zh-CN" sz="2000" dirty="0" smtClean="0">
                <a:latin typeface="微软雅黑" panose="020B0503020204020204" pitchFamily="34" charset="-122"/>
                <a:ea typeface="微软雅黑" panose="020B0503020204020204" pitchFamily="34" charset="-122"/>
              </a:rPr>
              <a:t>82663113</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rPr>
              <a:t>邮箱：</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rPr>
              <a:t>archives@mail.xjtu.edu.cn</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p:cNvGrpSpPr/>
          <p:nvPr/>
        </p:nvGrpSpPr>
        <p:grpSpPr>
          <a:xfrm>
            <a:off x="1979295" y="2799080"/>
            <a:ext cx="6884670" cy="3711575"/>
            <a:chOff x="1285852" y="928670"/>
            <a:chExt cx="4786346" cy="1071570"/>
          </a:xfrm>
          <a:effectLst>
            <a:outerShdw blurRad="50800" dist="38100" dir="2700000" algn="tl" rotWithShape="0">
              <a:prstClr val="black">
                <a:alpha val="40000"/>
              </a:prstClr>
            </a:outerShdw>
          </a:effectLst>
        </p:grpSpPr>
        <p:sp>
          <p:nvSpPr>
            <p:cNvPr id="4" name="圆角矩形 3"/>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6" name="标题 1"/>
          <p:cNvSpPr>
            <a:spLocks noGrp="1"/>
          </p:cNvSpPr>
          <p:nvPr>
            <p:ph type="title"/>
          </p:nvPr>
        </p:nvSpPr>
        <p:spPr>
          <a:xfrm>
            <a:off x="428625" y="214630"/>
            <a:ext cx="6478905" cy="868045"/>
          </a:xfrm>
        </p:spPr>
        <p:txBody>
          <a:bodyPr vert="horz" wrap="square" lIns="91440" tIns="45720" rIns="91440" bIns="45720" anchor="ctr"/>
          <a:lstStyle/>
          <a:p>
            <a:pPr eaLnBrk="1" hangingPunct="1"/>
            <a:r>
              <a:rPr lang="zh-CN" altLang="en-US" dirty="0">
                <a:sym typeface="+mn-ea"/>
              </a:rPr>
              <a:t>档案利用相关问题解答</a:t>
            </a:r>
            <a:endParaRPr lang="zh-CN" altLang="en-US" dirty="0"/>
          </a:p>
        </p:txBody>
      </p:sp>
      <p:grpSp>
        <p:nvGrpSpPr>
          <p:cNvPr id="2" name="组合 6"/>
          <p:cNvGrpSpPr/>
          <p:nvPr/>
        </p:nvGrpSpPr>
        <p:grpSpPr>
          <a:xfrm>
            <a:off x="712470" y="1642110"/>
            <a:ext cx="5358130" cy="1033780"/>
            <a:chOff x="1285852" y="928670"/>
            <a:chExt cx="4786346" cy="1071570"/>
          </a:xfrm>
          <a:effectLst>
            <a:outerShdw blurRad="50800" dist="38100" dir="2700000" algn="tl" rotWithShape="0">
              <a:prstClr val="black">
                <a:alpha val="40000"/>
              </a:prstClr>
            </a:outerShdw>
          </a:effectLst>
        </p:grpSpPr>
        <p:sp>
          <p:nvSpPr>
            <p:cNvPr id="5" name="圆角矩形 4"/>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3076" name="Picture 2" descr="D:\花纹\天使.png"/>
          <p:cNvPicPr>
            <a:picLocks noChangeAspect="1"/>
          </p:cNvPicPr>
          <p:nvPr/>
        </p:nvPicPr>
        <p:blipFill>
          <a:blip r:embed="rId1"/>
          <a:stretch>
            <a:fillRect/>
          </a:stretch>
        </p:blipFill>
        <p:spPr>
          <a:xfrm rot="-1602448">
            <a:off x="637858" y="1324610"/>
            <a:ext cx="681037" cy="785813"/>
          </a:xfrm>
          <a:prstGeom prst="rect">
            <a:avLst/>
          </a:prstGeom>
          <a:noFill/>
          <a:ln w="9525">
            <a:noFill/>
          </a:ln>
        </p:spPr>
      </p:pic>
      <p:sp>
        <p:nvSpPr>
          <p:cNvPr id="8" name="文本框 7"/>
          <p:cNvSpPr txBox="1"/>
          <p:nvPr/>
        </p:nvSpPr>
        <p:spPr>
          <a:xfrm>
            <a:off x="1236980" y="1884045"/>
            <a:ext cx="4558665" cy="46037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档案可以借出吗？</a:t>
            </a:r>
            <a:r>
              <a:rPr lang="zh-CN" altLang="en-US"/>
              <a:t> </a:t>
            </a:r>
            <a:endParaRPr lang="zh-CN" altLang="en-US"/>
          </a:p>
        </p:txBody>
      </p:sp>
      <p:sp>
        <p:nvSpPr>
          <p:cNvPr id="9" name="文本框 8"/>
          <p:cNvSpPr txBox="1"/>
          <p:nvPr/>
        </p:nvSpPr>
        <p:spPr>
          <a:xfrm>
            <a:off x="2261349" y="3377594"/>
            <a:ext cx="6499860" cy="2554545"/>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    利用档案应在档案馆内阅览，一般不外借，归档单位确因工作需要借出档案时，</a:t>
            </a:r>
            <a:r>
              <a:rPr lang="en-US" altLang="zh-CN" sz="2000" dirty="0">
                <a:latin typeface="微软雅黑" panose="020B0503020204020204" pitchFamily="34" charset="-122"/>
                <a:ea typeface="微软雅黑" panose="020B0503020204020204" pitchFamily="34" charset="-122"/>
                <a:sym typeface="+mn-ea"/>
              </a:rPr>
              <a:t>须持利用单位开具的介绍信说明借出原因、借出时间，并按要求填写档案外借承诺书、附有领导签署的意见，严格履行借阅手续。基建档案确需借出利用的，</a:t>
            </a:r>
            <a:r>
              <a:rPr lang="zh-CN" altLang="en-US" sz="2000" dirty="0">
                <a:latin typeface="微软雅黑" panose="020B0503020204020204" pitchFamily="34" charset="-122"/>
                <a:ea typeface="微软雅黑" panose="020B0503020204020204" pitchFamily="34" charset="-122"/>
                <a:sym typeface="+mn-ea"/>
              </a:rPr>
              <a:t>须</a:t>
            </a:r>
            <a:r>
              <a:rPr lang="en-US" altLang="zh-CN" sz="2000" dirty="0" err="1" smtClean="0">
                <a:latin typeface="微软雅黑" panose="020B0503020204020204" pitchFamily="34" charset="-122"/>
                <a:ea typeface="微软雅黑" panose="020B0503020204020204" pitchFamily="34" charset="-122"/>
                <a:sym typeface="+mn-ea"/>
              </a:rPr>
              <a:t>交付保证金（数额按照档案价值确定</a:t>
            </a:r>
            <a:r>
              <a:rPr lang="en-US" altLang="zh-CN" sz="2000" dirty="0" err="1">
                <a:latin typeface="微软雅黑" panose="020B0503020204020204" pitchFamily="34" charset="-122"/>
                <a:ea typeface="微软雅黑" panose="020B0503020204020204" pitchFamily="34" charset="-122"/>
                <a:sym typeface="+mn-ea"/>
              </a:rPr>
              <a:t>，</a:t>
            </a:r>
            <a:r>
              <a:rPr lang="en-US" altLang="zh-CN" sz="2000" dirty="0" err="1" smtClean="0">
                <a:latin typeface="微软雅黑" panose="020B0503020204020204" pitchFamily="34" charset="-122"/>
                <a:ea typeface="微软雅黑" panose="020B0503020204020204" pitchFamily="34" charset="-122"/>
                <a:sym typeface="+mn-ea"/>
              </a:rPr>
              <a:t>最低伍佰元</a:t>
            </a:r>
            <a:r>
              <a:rPr lang="en-US" altLang="zh-CN" sz="2000" dirty="0" err="1">
                <a:latin typeface="微软雅黑" panose="020B0503020204020204" pitchFamily="34" charset="-122"/>
                <a:ea typeface="微软雅黑" panose="020B0503020204020204" pitchFamily="34" charset="-122"/>
                <a:sym typeface="+mn-ea"/>
              </a:rPr>
              <a:t>，档案归还时</a:t>
            </a:r>
            <a:r>
              <a:rPr lang="en-US" altLang="zh-CN" sz="2000" dirty="0" err="1" smtClean="0">
                <a:latin typeface="微软雅黑" panose="020B0503020204020204" pitchFamily="34" charset="-122"/>
                <a:ea typeface="微软雅黑" panose="020B0503020204020204" pitchFamily="34" charset="-122"/>
                <a:sym typeface="+mn-ea"/>
              </a:rPr>
              <a:t>，无丢失或</a:t>
            </a:r>
            <a:r>
              <a:rPr lang="zh-CN" altLang="en-US" sz="2000" dirty="0" smtClean="0">
                <a:latin typeface="微软雅黑" panose="020B0503020204020204" pitchFamily="34" charset="-122"/>
                <a:ea typeface="微软雅黑" panose="020B0503020204020204" pitchFamily="34" charset="-122"/>
                <a:sym typeface="+mn-ea"/>
              </a:rPr>
              <a:t>破损</a:t>
            </a:r>
            <a:r>
              <a:rPr lang="en-US" altLang="zh-CN" sz="2000" dirty="0" smtClean="0">
                <a:latin typeface="微软雅黑" panose="020B0503020204020204" pitchFamily="34" charset="-122"/>
                <a:ea typeface="微软雅黑" panose="020B0503020204020204" pitchFamily="34" charset="-122"/>
                <a:sym typeface="+mn-ea"/>
              </a:rPr>
              <a:t>，</a:t>
            </a:r>
            <a:r>
              <a:rPr lang="en-US" altLang="zh-CN" sz="2000" dirty="0" err="1" smtClean="0">
                <a:latin typeface="微软雅黑" panose="020B0503020204020204" pitchFamily="34" charset="-122"/>
                <a:ea typeface="微软雅黑" panose="020B0503020204020204" pitchFamily="34" charset="-122"/>
                <a:sym typeface="+mn-ea"/>
              </a:rPr>
              <a:t>如数退还</a:t>
            </a:r>
            <a:r>
              <a:rPr lang="en-US" altLang="zh-CN"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a:t>
            </a:r>
            <a:r>
              <a:rPr lang="en-US" altLang="zh-CN" sz="2000" dirty="0" err="1">
                <a:latin typeface="微软雅黑" panose="020B0503020204020204" pitchFamily="34" charset="-122"/>
                <a:ea typeface="微软雅黑" panose="020B0503020204020204" pitchFamily="34" charset="-122"/>
              </a:rPr>
              <a:t>借出档案应及时归还，一般不得超过一周。因故不能按期归还者，</a:t>
            </a:r>
            <a:r>
              <a:rPr lang="en-US" altLang="zh-CN" sz="2000" dirty="0" err="1" smtClean="0">
                <a:latin typeface="微软雅黑" panose="020B0503020204020204" pitchFamily="34" charset="-122"/>
                <a:ea typeface="微软雅黑" panose="020B0503020204020204" pitchFamily="34" charset="-122"/>
              </a:rPr>
              <a:t>应说明情况并</a:t>
            </a:r>
            <a:r>
              <a:rPr lang="zh-CN" altLang="en-US" sz="2000" dirty="0" smtClean="0">
                <a:latin typeface="微软雅黑" panose="020B0503020204020204" pitchFamily="34" charset="-122"/>
                <a:ea typeface="微软雅黑" panose="020B0503020204020204" pitchFamily="34" charset="-122"/>
              </a:rPr>
              <a:t>及时</a:t>
            </a:r>
            <a:r>
              <a:rPr lang="en-US" altLang="zh-CN" sz="2000" dirty="0" err="1" smtClean="0">
                <a:latin typeface="微软雅黑" panose="020B0503020204020204" pitchFamily="34" charset="-122"/>
                <a:ea typeface="微软雅黑" panose="020B0503020204020204" pitchFamily="34" charset="-122"/>
              </a:rPr>
              <a:t>办理续借手续</a:t>
            </a:r>
            <a:r>
              <a:rPr lang="en-US" altLang="zh-CN" sz="2000" dirty="0">
                <a:latin typeface="微软雅黑" panose="020B0503020204020204" pitchFamily="34" charset="-122"/>
                <a:ea typeface="微软雅黑" panose="020B0503020204020204" pitchFamily="34" charset="-122"/>
              </a:rPr>
              <a:t>。 </a:t>
            </a:r>
            <a:endParaRPr lang="en-US" altLang="zh-CN"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p:cNvGrpSpPr/>
          <p:nvPr/>
        </p:nvGrpSpPr>
        <p:grpSpPr>
          <a:xfrm>
            <a:off x="2992120" y="3250565"/>
            <a:ext cx="5358130" cy="2350770"/>
            <a:chOff x="1285852" y="928670"/>
            <a:chExt cx="4786346" cy="1071570"/>
          </a:xfrm>
          <a:effectLst>
            <a:outerShdw blurRad="50800" dist="38100" dir="2700000" algn="tl" rotWithShape="0">
              <a:prstClr val="black">
                <a:alpha val="40000"/>
              </a:prstClr>
            </a:outerShdw>
          </a:effectLst>
        </p:grpSpPr>
        <p:sp>
          <p:nvSpPr>
            <p:cNvPr id="4" name="圆角矩形 3"/>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6" name="标题 1"/>
          <p:cNvSpPr>
            <a:spLocks noGrp="1"/>
          </p:cNvSpPr>
          <p:nvPr>
            <p:ph type="title"/>
          </p:nvPr>
        </p:nvSpPr>
        <p:spPr>
          <a:xfrm>
            <a:off x="428625" y="214630"/>
            <a:ext cx="6478905" cy="868045"/>
          </a:xfrm>
        </p:spPr>
        <p:txBody>
          <a:bodyPr vert="horz" wrap="square" lIns="91440" tIns="45720" rIns="91440" bIns="45720" anchor="ctr"/>
          <a:lstStyle/>
          <a:p>
            <a:pPr eaLnBrk="1" hangingPunct="1"/>
            <a:r>
              <a:rPr lang="zh-CN" altLang="en-US" dirty="0">
                <a:sym typeface="+mn-ea"/>
              </a:rPr>
              <a:t>档案利用相关问题解答</a:t>
            </a:r>
            <a:endParaRPr lang="zh-CN" altLang="en-US" dirty="0"/>
          </a:p>
        </p:txBody>
      </p:sp>
      <p:grpSp>
        <p:nvGrpSpPr>
          <p:cNvPr id="2" name="组合 6"/>
          <p:cNvGrpSpPr/>
          <p:nvPr/>
        </p:nvGrpSpPr>
        <p:grpSpPr>
          <a:xfrm>
            <a:off x="712470" y="1857375"/>
            <a:ext cx="5454650" cy="1033780"/>
            <a:chOff x="1285852" y="928670"/>
            <a:chExt cx="4786346" cy="1071570"/>
          </a:xfrm>
          <a:effectLst>
            <a:outerShdw blurRad="50800" dist="38100" dir="2700000" algn="tl" rotWithShape="0">
              <a:prstClr val="black">
                <a:alpha val="40000"/>
              </a:prstClr>
            </a:outerShdw>
          </a:effectLst>
        </p:grpSpPr>
        <p:sp>
          <p:nvSpPr>
            <p:cNvPr id="5" name="圆角矩形 4"/>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3076" name="Picture 2" descr="D:\花纹\天使.png"/>
          <p:cNvPicPr>
            <a:picLocks noChangeAspect="1"/>
          </p:cNvPicPr>
          <p:nvPr/>
        </p:nvPicPr>
        <p:blipFill>
          <a:blip r:embed="rId1"/>
          <a:stretch>
            <a:fillRect/>
          </a:stretch>
        </p:blipFill>
        <p:spPr>
          <a:xfrm rot="-1602448">
            <a:off x="637858" y="1539875"/>
            <a:ext cx="681037" cy="785813"/>
          </a:xfrm>
          <a:prstGeom prst="rect">
            <a:avLst/>
          </a:prstGeom>
          <a:noFill/>
          <a:ln w="9525">
            <a:noFill/>
          </a:ln>
        </p:spPr>
      </p:pic>
      <p:sp>
        <p:nvSpPr>
          <p:cNvPr id="8" name="文本框 7"/>
          <p:cNvSpPr txBox="1"/>
          <p:nvPr/>
        </p:nvSpPr>
        <p:spPr>
          <a:xfrm>
            <a:off x="1040765" y="2099310"/>
            <a:ext cx="4798060" cy="46037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档案馆可提供的学籍材料包括什么？</a:t>
            </a:r>
            <a:r>
              <a:rPr lang="zh-CN" altLang="en-US"/>
              <a:t>  </a:t>
            </a:r>
            <a:endParaRPr lang="zh-CN" altLang="en-US"/>
          </a:p>
        </p:txBody>
      </p:sp>
      <p:sp>
        <p:nvSpPr>
          <p:cNvPr id="9" name="文本框 8"/>
          <p:cNvSpPr txBox="1"/>
          <p:nvPr/>
        </p:nvSpPr>
        <p:spPr>
          <a:xfrm>
            <a:off x="3228340" y="3573145"/>
            <a:ext cx="4762500" cy="1630045"/>
          </a:xfrm>
          <a:prstGeom prst="rect">
            <a:avLst/>
          </a:prstGeom>
          <a:noFill/>
        </p:spPr>
        <p:txBody>
          <a:bodyPr wrap="square" rtlCol="0">
            <a:spAutoFit/>
          </a:bodyPr>
          <a:lstStyle/>
          <a:p>
            <a:r>
              <a:rPr lang="en-US" altLang="zh-CN" sz="2000">
                <a:latin typeface="微软雅黑" panose="020B0503020204020204" pitchFamily="34" charset="-122"/>
                <a:ea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rPr>
              <a:t>档案馆可提供学生（本、专科，成人教育及远程教育）在校期间形成的录取名单、成绩单、毕业生名单、就业（派遣）名单、研究生学位答辩材料等学籍档案的复制件，加盖档案馆公章后等同原件。</a:t>
            </a:r>
            <a:endParaRPr lang="zh-CN" altLang="en-US" sz="2000">
              <a:latin typeface="微软雅黑" panose="020B0503020204020204" pitchFamily="34" charset="-122"/>
              <a:ea typeface="微软雅黑" panose="020B0503020204020204" pitchFamily="34" charset="-122"/>
            </a:endParaRPr>
          </a:p>
        </p:txBody>
      </p:sp>
      <p:pic>
        <p:nvPicPr>
          <p:cNvPr id="4102" name="Picture 2" descr="D:\花纹\儿童.png"/>
          <p:cNvPicPr>
            <a:picLocks noChangeAspect="1"/>
          </p:cNvPicPr>
          <p:nvPr/>
        </p:nvPicPr>
        <p:blipFill>
          <a:blip r:embed="rId2"/>
          <a:stretch>
            <a:fillRect/>
          </a:stretch>
        </p:blipFill>
        <p:spPr>
          <a:xfrm>
            <a:off x="5928995" y="5547995"/>
            <a:ext cx="2973705" cy="116713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p:cNvGrpSpPr/>
          <p:nvPr/>
        </p:nvGrpSpPr>
        <p:grpSpPr>
          <a:xfrm>
            <a:off x="2627784" y="3030989"/>
            <a:ext cx="5732780" cy="3202771"/>
            <a:chOff x="1285852" y="928670"/>
            <a:chExt cx="4786346" cy="1071570"/>
          </a:xfrm>
          <a:effectLst>
            <a:outerShdw blurRad="50800" dist="38100" dir="2700000" algn="tl" rotWithShape="0">
              <a:prstClr val="black">
                <a:alpha val="40000"/>
              </a:prstClr>
            </a:outerShdw>
          </a:effectLst>
        </p:grpSpPr>
        <p:sp>
          <p:nvSpPr>
            <p:cNvPr id="4" name="圆角矩形 3"/>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6" name="标题 1"/>
          <p:cNvSpPr>
            <a:spLocks noGrp="1"/>
          </p:cNvSpPr>
          <p:nvPr>
            <p:ph type="title"/>
          </p:nvPr>
        </p:nvSpPr>
        <p:spPr>
          <a:xfrm>
            <a:off x="428625" y="214630"/>
            <a:ext cx="6478905" cy="868045"/>
          </a:xfrm>
        </p:spPr>
        <p:txBody>
          <a:bodyPr vert="horz" wrap="square" lIns="91440" tIns="45720" rIns="91440" bIns="45720" anchor="ctr"/>
          <a:lstStyle/>
          <a:p>
            <a:pPr eaLnBrk="1" hangingPunct="1"/>
            <a:r>
              <a:rPr lang="zh-CN" altLang="en-US" dirty="0">
                <a:sym typeface="+mn-ea"/>
              </a:rPr>
              <a:t>档案利用相关问题解答</a:t>
            </a:r>
            <a:endParaRPr lang="zh-CN" altLang="en-US" dirty="0"/>
          </a:p>
        </p:txBody>
      </p:sp>
      <p:grpSp>
        <p:nvGrpSpPr>
          <p:cNvPr id="2" name="组合 6"/>
          <p:cNvGrpSpPr/>
          <p:nvPr/>
        </p:nvGrpSpPr>
        <p:grpSpPr>
          <a:xfrm>
            <a:off x="683568" y="1649730"/>
            <a:ext cx="5358130" cy="1033780"/>
            <a:chOff x="1285852" y="928670"/>
            <a:chExt cx="4786346" cy="1071570"/>
          </a:xfrm>
          <a:effectLst>
            <a:outerShdw blurRad="50800" dist="38100" dir="2700000" algn="tl" rotWithShape="0">
              <a:prstClr val="black">
                <a:alpha val="40000"/>
              </a:prstClr>
            </a:outerShdw>
          </a:effectLst>
        </p:grpSpPr>
        <p:sp>
          <p:nvSpPr>
            <p:cNvPr id="5" name="圆角矩形 4"/>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3076" name="Picture 2" descr="D:\花纹\天使.png"/>
          <p:cNvPicPr>
            <a:picLocks noChangeAspect="1"/>
          </p:cNvPicPr>
          <p:nvPr/>
        </p:nvPicPr>
        <p:blipFill>
          <a:blip r:embed="rId1"/>
          <a:stretch>
            <a:fillRect/>
          </a:stretch>
        </p:blipFill>
        <p:spPr>
          <a:xfrm rot="-1602448">
            <a:off x="568883" y="1361787"/>
            <a:ext cx="681037" cy="785813"/>
          </a:xfrm>
          <a:prstGeom prst="rect">
            <a:avLst/>
          </a:prstGeom>
          <a:noFill/>
          <a:ln w="9525">
            <a:noFill/>
          </a:ln>
        </p:spPr>
      </p:pic>
      <p:sp>
        <p:nvSpPr>
          <p:cNvPr id="8" name="文本框 7"/>
          <p:cNvSpPr txBox="1"/>
          <p:nvPr/>
        </p:nvSpPr>
        <p:spPr>
          <a:xfrm>
            <a:off x="1188720" y="1941259"/>
            <a:ext cx="4558665" cy="46037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出国的中英文学籍材料怎么办理？</a:t>
            </a:r>
            <a:endParaRPr lang="zh-CN" altLang="en-US" sz="24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2876865" y="3379816"/>
            <a:ext cx="5398135" cy="2554545"/>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      档案馆</a:t>
            </a:r>
            <a:r>
              <a:rPr lang="zh-CN" altLang="en-US" sz="2000" dirty="0">
                <a:latin typeface="微软雅黑" panose="020B0503020204020204" pitchFamily="34" charset="-122"/>
                <a:ea typeface="微软雅黑" panose="020B0503020204020204" pitchFamily="34" charset="-122"/>
              </a:rPr>
              <a:t>只提供中文成绩原件打印件并加盖公章，不提供英文成绩翻译工作。</a:t>
            </a:r>
            <a:r>
              <a:rPr lang="en-US" altLang="zh-CN" sz="2000" dirty="0" smtClean="0">
                <a:latin typeface="微软雅黑" panose="020B0503020204020204" pitchFamily="34" charset="-122"/>
                <a:ea typeface="微软雅黑" panose="020B0503020204020204" pitchFamily="34" charset="-122"/>
              </a:rPr>
              <a:t> </a:t>
            </a:r>
            <a:endParaRPr lang="en-US" altLang="zh-CN" sz="2000" dirty="0" smtClean="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本科生</a:t>
            </a:r>
            <a:r>
              <a:rPr lang="zh-CN" altLang="en-US" sz="2000" dirty="0">
                <a:latin typeface="微软雅黑" panose="020B0503020204020204" pitchFamily="34" charset="-122"/>
                <a:ea typeface="微软雅黑" panose="020B0503020204020204" pitchFamily="34" charset="-122"/>
              </a:rPr>
              <a:t>办理中英文学籍材料请至教务处登记办理，地址：兴庆校区西南门里七彩阁一楼学生事务大厅，电话：82666406；</a:t>
            </a:r>
            <a:endParaRPr lang="zh-CN" altLang="en-US"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       研究生办理中英文学籍材料请先在档案馆提取</a:t>
            </a:r>
            <a:r>
              <a:rPr lang="zh-CN" altLang="en-US" sz="2000" dirty="0" smtClean="0">
                <a:latin typeface="微软雅黑" panose="020B0503020204020204" pitchFamily="34" charset="-122"/>
                <a:ea typeface="微软雅黑" panose="020B0503020204020204" pitchFamily="34" charset="-122"/>
              </a:rPr>
              <a:t>相关学籍材料</a:t>
            </a:r>
            <a:r>
              <a:rPr lang="zh-CN" altLang="en-US" sz="2000" dirty="0">
                <a:latin typeface="微软雅黑" panose="020B0503020204020204" pitchFamily="34" charset="-122"/>
                <a:ea typeface="微软雅黑" panose="020B0503020204020204" pitchFamily="34" charset="-122"/>
              </a:rPr>
              <a:t>，再至学生事务大厅办理，地址同上</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p:cNvGrpSpPr/>
          <p:nvPr/>
        </p:nvGrpSpPr>
        <p:grpSpPr>
          <a:xfrm>
            <a:off x="2880995" y="3250565"/>
            <a:ext cx="5469255" cy="2559050"/>
            <a:chOff x="1285852" y="928670"/>
            <a:chExt cx="4786346" cy="1071570"/>
          </a:xfrm>
          <a:effectLst>
            <a:outerShdw blurRad="50800" dist="38100" dir="2700000" algn="tl" rotWithShape="0">
              <a:prstClr val="black">
                <a:alpha val="40000"/>
              </a:prstClr>
            </a:outerShdw>
          </a:effectLst>
        </p:grpSpPr>
        <p:sp>
          <p:nvSpPr>
            <p:cNvPr id="4" name="圆角矩形 3"/>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6" name="标题 1"/>
          <p:cNvSpPr>
            <a:spLocks noGrp="1"/>
          </p:cNvSpPr>
          <p:nvPr>
            <p:ph type="title"/>
          </p:nvPr>
        </p:nvSpPr>
        <p:spPr>
          <a:xfrm>
            <a:off x="428625" y="214630"/>
            <a:ext cx="6478905" cy="868045"/>
          </a:xfrm>
        </p:spPr>
        <p:txBody>
          <a:bodyPr vert="horz" wrap="square" lIns="91440" tIns="45720" rIns="91440" bIns="45720" anchor="ctr"/>
          <a:lstStyle/>
          <a:p>
            <a:pPr eaLnBrk="1" hangingPunct="1"/>
            <a:r>
              <a:rPr lang="zh-CN" altLang="en-US" dirty="0">
                <a:sym typeface="+mn-ea"/>
              </a:rPr>
              <a:t>档案利用相关问题解答</a:t>
            </a:r>
            <a:endParaRPr lang="zh-CN" altLang="en-US" dirty="0"/>
          </a:p>
        </p:txBody>
      </p:sp>
      <p:grpSp>
        <p:nvGrpSpPr>
          <p:cNvPr id="2" name="组合 6"/>
          <p:cNvGrpSpPr/>
          <p:nvPr/>
        </p:nvGrpSpPr>
        <p:grpSpPr>
          <a:xfrm>
            <a:off x="712470" y="1857375"/>
            <a:ext cx="5358130" cy="1033780"/>
            <a:chOff x="1285852" y="928670"/>
            <a:chExt cx="4786346" cy="1071570"/>
          </a:xfrm>
          <a:effectLst>
            <a:outerShdw blurRad="50800" dist="38100" dir="2700000" algn="tl" rotWithShape="0">
              <a:prstClr val="black">
                <a:alpha val="40000"/>
              </a:prstClr>
            </a:outerShdw>
          </a:effectLst>
        </p:grpSpPr>
        <p:sp>
          <p:nvSpPr>
            <p:cNvPr id="5" name="圆角矩形 4"/>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3076" name="Picture 2" descr="D:\花纹\天使.png"/>
          <p:cNvPicPr>
            <a:picLocks noChangeAspect="1"/>
          </p:cNvPicPr>
          <p:nvPr/>
        </p:nvPicPr>
        <p:blipFill>
          <a:blip r:embed="rId1"/>
          <a:stretch>
            <a:fillRect/>
          </a:stretch>
        </p:blipFill>
        <p:spPr>
          <a:xfrm rot="-1602448">
            <a:off x="637858" y="1539875"/>
            <a:ext cx="681037" cy="785813"/>
          </a:xfrm>
          <a:prstGeom prst="rect">
            <a:avLst/>
          </a:prstGeom>
          <a:noFill/>
          <a:ln w="9525">
            <a:noFill/>
          </a:ln>
        </p:spPr>
      </p:pic>
      <p:sp>
        <p:nvSpPr>
          <p:cNvPr id="8" name="文本框 7"/>
          <p:cNvSpPr txBox="1"/>
          <p:nvPr/>
        </p:nvSpPr>
        <p:spPr>
          <a:xfrm>
            <a:off x="1236980" y="2099310"/>
            <a:ext cx="4558665" cy="46037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学位证、毕业证丢失怎么办？</a:t>
            </a:r>
            <a:r>
              <a:rPr lang="zh-CN" altLang="en-US"/>
              <a:t> </a:t>
            </a:r>
            <a:endParaRPr lang="zh-CN" altLang="en-US"/>
          </a:p>
        </p:txBody>
      </p:sp>
      <p:sp>
        <p:nvSpPr>
          <p:cNvPr id="9" name="文本框 8"/>
          <p:cNvSpPr txBox="1"/>
          <p:nvPr/>
        </p:nvSpPr>
        <p:spPr>
          <a:xfrm>
            <a:off x="3300095" y="3573145"/>
            <a:ext cx="4762500" cy="1938020"/>
          </a:xfrm>
          <a:prstGeom prst="rect">
            <a:avLst/>
          </a:prstGeom>
          <a:noFill/>
        </p:spPr>
        <p:txBody>
          <a:bodyPr wrap="square" rtlCol="0">
            <a:spAutoFit/>
          </a:bodyPr>
          <a:lstStyle/>
          <a:p>
            <a:r>
              <a:rPr lang="en-US" altLang="zh-CN" sz="2000">
                <a:latin typeface="微软雅黑" panose="020B0503020204020204" pitchFamily="34" charset="-122"/>
                <a:ea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rPr>
              <a:t>学位证、毕业证丢失可在档案馆复印录取名单、成绩单及毕业生名单和学位名单盖档案馆公章后，再到教务处办理毕业证明书相关事宜。具体请联系校教务处，地址：教学主楼</a:t>
            </a:r>
            <a:r>
              <a:rPr lang="en-US" altLang="zh-CN" sz="2000">
                <a:latin typeface="微软雅黑" panose="020B0503020204020204" pitchFamily="34" charset="-122"/>
                <a:ea typeface="微软雅黑" panose="020B0503020204020204" pitchFamily="34" charset="-122"/>
              </a:rPr>
              <a:t>E</a:t>
            </a:r>
            <a:r>
              <a:rPr lang="zh-CN" altLang="en-US" sz="2000">
                <a:latin typeface="微软雅黑" panose="020B0503020204020204" pitchFamily="34" charset="-122"/>
                <a:ea typeface="微软雅黑" panose="020B0503020204020204" pitchFamily="34" charset="-122"/>
              </a:rPr>
              <a:t>座13楼教务处，电话：82668305。</a:t>
            </a:r>
            <a:endParaRPr lang="zh-CN" altLang="en-US" sz="2000">
              <a:latin typeface="微软雅黑" panose="020B0503020204020204" pitchFamily="34" charset="-122"/>
              <a:ea typeface="微软雅黑" panose="020B0503020204020204" pitchFamily="34" charset="-122"/>
            </a:endParaRPr>
          </a:p>
        </p:txBody>
      </p:sp>
      <p:pic>
        <p:nvPicPr>
          <p:cNvPr id="4102" name="Picture 2" descr="D:\花纹\儿童.png"/>
          <p:cNvPicPr>
            <a:picLocks noChangeAspect="1"/>
          </p:cNvPicPr>
          <p:nvPr/>
        </p:nvPicPr>
        <p:blipFill>
          <a:blip r:embed="rId2"/>
          <a:stretch>
            <a:fillRect/>
          </a:stretch>
        </p:blipFill>
        <p:spPr>
          <a:xfrm>
            <a:off x="5928995" y="5547995"/>
            <a:ext cx="2973705" cy="116713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p:cNvGrpSpPr/>
          <p:nvPr/>
        </p:nvGrpSpPr>
        <p:grpSpPr>
          <a:xfrm>
            <a:off x="2880995" y="3250565"/>
            <a:ext cx="5469255" cy="2559050"/>
            <a:chOff x="1285852" y="928670"/>
            <a:chExt cx="4786346" cy="1071570"/>
          </a:xfrm>
          <a:effectLst>
            <a:outerShdw blurRad="50800" dist="38100" dir="2700000" algn="tl" rotWithShape="0">
              <a:prstClr val="black">
                <a:alpha val="40000"/>
              </a:prstClr>
            </a:outerShdw>
          </a:effectLst>
        </p:grpSpPr>
        <p:sp>
          <p:nvSpPr>
            <p:cNvPr id="4" name="圆角矩形 3"/>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6" name="标题 1"/>
          <p:cNvSpPr>
            <a:spLocks noGrp="1"/>
          </p:cNvSpPr>
          <p:nvPr>
            <p:ph type="title"/>
          </p:nvPr>
        </p:nvSpPr>
        <p:spPr>
          <a:xfrm>
            <a:off x="428625" y="214630"/>
            <a:ext cx="6478905" cy="868045"/>
          </a:xfrm>
        </p:spPr>
        <p:txBody>
          <a:bodyPr vert="horz" wrap="square" lIns="91440" tIns="45720" rIns="91440" bIns="45720" anchor="ctr"/>
          <a:lstStyle/>
          <a:p>
            <a:pPr eaLnBrk="1" hangingPunct="1"/>
            <a:r>
              <a:rPr lang="zh-CN" altLang="en-US" dirty="0">
                <a:sym typeface="+mn-ea"/>
              </a:rPr>
              <a:t>档案利用相关问题解答</a:t>
            </a:r>
            <a:endParaRPr lang="zh-CN" altLang="en-US" dirty="0"/>
          </a:p>
        </p:txBody>
      </p:sp>
      <p:grpSp>
        <p:nvGrpSpPr>
          <p:cNvPr id="2" name="组合 6"/>
          <p:cNvGrpSpPr/>
          <p:nvPr/>
        </p:nvGrpSpPr>
        <p:grpSpPr>
          <a:xfrm>
            <a:off x="712470" y="1857375"/>
            <a:ext cx="5358130" cy="1033780"/>
            <a:chOff x="1285852" y="928670"/>
            <a:chExt cx="4786346" cy="1071570"/>
          </a:xfrm>
          <a:effectLst>
            <a:outerShdw blurRad="50800" dist="38100" dir="2700000" algn="tl" rotWithShape="0">
              <a:prstClr val="black">
                <a:alpha val="40000"/>
              </a:prstClr>
            </a:outerShdw>
          </a:effectLst>
        </p:grpSpPr>
        <p:sp>
          <p:nvSpPr>
            <p:cNvPr id="5" name="圆角矩形 4"/>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3076" name="Picture 2" descr="D:\花纹\天使.png"/>
          <p:cNvPicPr>
            <a:picLocks noChangeAspect="1"/>
          </p:cNvPicPr>
          <p:nvPr/>
        </p:nvPicPr>
        <p:blipFill>
          <a:blip r:embed="rId1"/>
          <a:stretch>
            <a:fillRect/>
          </a:stretch>
        </p:blipFill>
        <p:spPr>
          <a:xfrm rot="-1602448">
            <a:off x="637858" y="1539875"/>
            <a:ext cx="681037" cy="785813"/>
          </a:xfrm>
          <a:prstGeom prst="rect">
            <a:avLst/>
          </a:prstGeom>
          <a:noFill/>
          <a:ln w="9525">
            <a:noFill/>
          </a:ln>
        </p:spPr>
      </p:pic>
      <p:sp>
        <p:nvSpPr>
          <p:cNvPr id="8" name="文本框 7"/>
          <p:cNvSpPr txBox="1"/>
          <p:nvPr/>
        </p:nvSpPr>
        <p:spPr>
          <a:xfrm>
            <a:off x="1236980" y="2099310"/>
            <a:ext cx="4558665" cy="46037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四六级证书丢失怎么办？</a:t>
            </a:r>
            <a:r>
              <a:rPr lang="zh-CN" altLang="en-US"/>
              <a:t> </a:t>
            </a:r>
            <a:endParaRPr lang="zh-CN" altLang="en-US"/>
          </a:p>
        </p:txBody>
      </p:sp>
      <p:sp>
        <p:nvSpPr>
          <p:cNvPr id="9" name="文本框 8"/>
          <p:cNvSpPr txBox="1"/>
          <p:nvPr/>
        </p:nvSpPr>
        <p:spPr>
          <a:xfrm>
            <a:off x="3300095" y="3644900"/>
            <a:ext cx="4762500" cy="1630045"/>
          </a:xfrm>
          <a:prstGeom prst="rect">
            <a:avLst/>
          </a:prstGeom>
          <a:noFill/>
        </p:spPr>
        <p:txBody>
          <a:bodyPr wrap="square" rtlCol="0">
            <a:spAutoFit/>
          </a:bodyPr>
          <a:lstStyle/>
          <a:p>
            <a:r>
              <a:rPr lang="en-US" altLang="zh-CN" sz="2000">
                <a:latin typeface="微软雅黑" panose="020B0503020204020204" pitchFamily="34" charset="-122"/>
                <a:ea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rPr>
              <a:t>英语四级、六级证书丢失可在档案馆复制原始成绩单，加盖档案馆公章后与原件具有同等效应。如果需要证书，请持由档案馆复制的原始成绩单至教务处补办四六级成绩证明书。 </a:t>
            </a:r>
            <a:endParaRPr lang="zh-CN" altLang="en-US" sz="2000">
              <a:latin typeface="微软雅黑" panose="020B0503020204020204" pitchFamily="34" charset="-122"/>
              <a:ea typeface="微软雅黑" panose="020B0503020204020204" pitchFamily="34" charset="-122"/>
            </a:endParaRPr>
          </a:p>
        </p:txBody>
      </p:sp>
      <p:pic>
        <p:nvPicPr>
          <p:cNvPr id="4102" name="Picture 2" descr="D:\花纹\儿童.png"/>
          <p:cNvPicPr>
            <a:picLocks noChangeAspect="1"/>
          </p:cNvPicPr>
          <p:nvPr/>
        </p:nvPicPr>
        <p:blipFill>
          <a:blip r:embed="rId2"/>
          <a:stretch>
            <a:fillRect/>
          </a:stretch>
        </p:blipFill>
        <p:spPr>
          <a:xfrm>
            <a:off x="5928995" y="5547995"/>
            <a:ext cx="2973705" cy="116713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p:cNvGrpSpPr/>
          <p:nvPr/>
        </p:nvGrpSpPr>
        <p:grpSpPr>
          <a:xfrm>
            <a:off x="2880995" y="3250565"/>
            <a:ext cx="5469255" cy="2170430"/>
            <a:chOff x="1285852" y="928670"/>
            <a:chExt cx="4786346" cy="1071570"/>
          </a:xfrm>
          <a:effectLst>
            <a:outerShdw blurRad="50800" dist="38100" dir="2700000" algn="tl" rotWithShape="0">
              <a:prstClr val="black">
                <a:alpha val="40000"/>
              </a:prstClr>
            </a:outerShdw>
          </a:effectLst>
        </p:grpSpPr>
        <p:sp>
          <p:nvSpPr>
            <p:cNvPr id="4" name="圆角矩形 3"/>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6" name="标题 1"/>
          <p:cNvSpPr>
            <a:spLocks noGrp="1"/>
          </p:cNvSpPr>
          <p:nvPr>
            <p:ph type="title"/>
          </p:nvPr>
        </p:nvSpPr>
        <p:spPr>
          <a:xfrm>
            <a:off x="428625" y="214630"/>
            <a:ext cx="6478905" cy="868045"/>
          </a:xfrm>
        </p:spPr>
        <p:txBody>
          <a:bodyPr vert="horz" wrap="square" lIns="91440" tIns="45720" rIns="91440" bIns="45720" anchor="ctr"/>
          <a:lstStyle/>
          <a:p>
            <a:pPr eaLnBrk="1" hangingPunct="1"/>
            <a:r>
              <a:rPr lang="zh-CN" altLang="en-US" dirty="0"/>
              <a:t>疫情期间档案馆查档利用相关问题解答</a:t>
            </a:r>
            <a:endParaRPr lang="zh-CN" altLang="en-US" dirty="0"/>
          </a:p>
        </p:txBody>
      </p:sp>
      <p:grpSp>
        <p:nvGrpSpPr>
          <p:cNvPr id="2" name="组合 6"/>
          <p:cNvGrpSpPr/>
          <p:nvPr/>
        </p:nvGrpSpPr>
        <p:grpSpPr>
          <a:xfrm>
            <a:off x="712470" y="1857375"/>
            <a:ext cx="5358130" cy="1033780"/>
            <a:chOff x="1285852" y="928670"/>
            <a:chExt cx="4786346" cy="1071570"/>
          </a:xfrm>
          <a:effectLst>
            <a:outerShdw blurRad="50800" dist="38100" dir="2700000" algn="tl" rotWithShape="0">
              <a:prstClr val="black">
                <a:alpha val="40000"/>
              </a:prstClr>
            </a:outerShdw>
          </a:effectLst>
        </p:grpSpPr>
        <p:sp>
          <p:nvSpPr>
            <p:cNvPr id="5" name="圆角矩形 4"/>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3076" name="Picture 2" descr="D:\花纹\天使.png"/>
          <p:cNvPicPr>
            <a:picLocks noChangeAspect="1"/>
          </p:cNvPicPr>
          <p:nvPr/>
        </p:nvPicPr>
        <p:blipFill>
          <a:blip r:embed="rId1"/>
          <a:stretch>
            <a:fillRect/>
          </a:stretch>
        </p:blipFill>
        <p:spPr>
          <a:xfrm rot="-1602448">
            <a:off x="637858" y="1539875"/>
            <a:ext cx="681037" cy="785813"/>
          </a:xfrm>
          <a:prstGeom prst="rect">
            <a:avLst/>
          </a:prstGeom>
          <a:noFill/>
          <a:ln w="9525">
            <a:noFill/>
          </a:ln>
        </p:spPr>
      </p:pic>
      <p:sp>
        <p:nvSpPr>
          <p:cNvPr id="8" name="文本框 7"/>
          <p:cNvSpPr txBox="1"/>
          <p:nvPr/>
        </p:nvSpPr>
        <p:spPr>
          <a:xfrm>
            <a:off x="1236980" y="2099310"/>
            <a:ext cx="4558665" cy="46037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已故人员人事档案如何查阅？</a:t>
            </a:r>
            <a:endParaRPr lang="zh-CN" altLang="en-US" sz="2400">
              <a:latin typeface="微软雅黑" panose="020B0503020204020204" pitchFamily="34" charset="-122"/>
              <a:ea typeface="微软雅黑" panose="020B0503020204020204" pitchFamily="34" charset="-122"/>
            </a:endParaRPr>
          </a:p>
        </p:txBody>
      </p:sp>
      <p:sp>
        <p:nvSpPr>
          <p:cNvPr id="9" name="文本框 8"/>
          <p:cNvSpPr txBox="1"/>
          <p:nvPr/>
        </p:nvSpPr>
        <p:spPr>
          <a:xfrm>
            <a:off x="3156585" y="3573145"/>
            <a:ext cx="4762500" cy="1014730"/>
          </a:xfrm>
          <a:prstGeom prst="rect">
            <a:avLst/>
          </a:prstGeom>
          <a:noFill/>
        </p:spPr>
        <p:txBody>
          <a:bodyPr wrap="square" rtlCol="0">
            <a:spAutoFit/>
          </a:bodyPr>
          <a:lstStyle/>
          <a:p>
            <a:r>
              <a:rPr lang="en-US" altLang="zh-CN" sz="2000">
                <a:latin typeface="微软雅黑" panose="020B0503020204020204" pitchFamily="34" charset="-122"/>
                <a:ea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rPr>
              <a:t>档案馆存有部分已故人员的人事档案，查阅时须持由人力资源部、其生前所在单位或离退休办开具的介绍信前来办理。</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p:cNvGrpSpPr/>
          <p:nvPr/>
        </p:nvGrpSpPr>
        <p:grpSpPr>
          <a:xfrm>
            <a:off x="2463800" y="3107055"/>
            <a:ext cx="6149975" cy="3377565"/>
            <a:chOff x="1285852" y="928670"/>
            <a:chExt cx="4786346" cy="1071570"/>
          </a:xfrm>
          <a:effectLst>
            <a:outerShdw blurRad="50800" dist="38100" dir="2700000" algn="tl" rotWithShape="0">
              <a:prstClr val="black">
                <a:alpha val="40000"/>
              </a:prstClr>
            </a:outerShdw>
          </a:effectLst>
        </p:grpSpPr>
        <p:sp>
          <p:nvSpPr>
            <p:cNvPr id="4" name="圆角矩形 3"/>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6" name="标题 1"/>
          <p:cNvSpPr>
            <a:spLocks noGrp="1"/>
          </p:cNvSpPr>
          <p:nvPr>
            <p:ph type="title"/>
          </p:nvPr>
        </p:nvSpPr>
        <p:spPr>
          <a:xfrm>
            <a:off x="428625" y="214630"/>
            <a:ext cx="6478905" cy="868045"/>
          </a:xfrm>
        </p:spPr>
        <p:txBody>
          <a:bodyPr vert="horz" wrap="square" lIns="91440" tIns="45720" rIns="91440" bIns="45720" anchor="ctr"/>
          <a:lstStyle/>
          <a:p>
            <a:pPr eaLnBrk="1" hangingPunct="1"/>
            <a:r>
              <a:rPr lang="zh-CN" altLang="en-US" dirty="0">
                <a:sym typeface="+mn-ea"/>
              </a:rPr>
              <a:t>档案利用相关问题解答</a:t>
            </a:r>
            <a:endParaRPr lang="zh-CN" altLang="en-US" dirty="0"/>
          </a:p>
        </p:txBody>
      </p:sp>
      <p:grpSp>
        <p:nvGrpSpPr>
          <p:cNvPr id="2" name="组合 6"/>
          <p:cNvGrpSpPr/>
          <p:nvPr/>
        </p:nvGrpSpPr>
        <p:grpSpPr>
          <a:xfrm>
            <a:off x="837247" y="1656160"/>
            <a:ext cx="5358130" cy="1033780"/>
            <a:chOff x="1285852" y="928670"/>
            <a:chExt cx="4786346" cy="1071570"/>
          </a:xfrm>
          <a:effectLst>
            <a:outerShdw blurRad="50800" dist="38100" dir="2700000" algn="tl" rotWithShape="0">
              <a:prstClr val="black">
                <a:alpha val="40000"/>
              </a:prstClr>
            </a:outerShdw>
          </a:effectLst>
        </p:grpSpPr>
        <p:sp>
          <p:nvSpPr>
            <p:cNvPr id="5" name="圆角矩形 4"/>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3076" name="Picture 2" descr="D:\花纹\天使.png"/>
          <p:cNvPicPr>
            <a:picLocks noChangeAspect="1"/>
          </p:cNvPicPr>
          <p:nvPr/>
        </p:nvPicPr>
        <p:blipFill>
          <a:blip r:embed="rId1"/>
          <a:stretch>
            <a:fillRect/>
          </a:stretch>
        </p:blipFill>
        <p:spPr>
          <a:xfrm rot="-1602448">
            <a:off x="568882" y="1412504"/>
            <a:ext cx="681037" cy="785813"/>
          </a:xfrm>
          <a:prstGeom prst="rect">
            <a:avLst/>
          </a:prstGeom>
          <a:noFill/>
          <a:ln w="9525">
            <a:noFill/>
          </a:ln>
        </p:spPr>
      </p:pic>
      <p:sp>
        <p:nvSpPr>
          <p:cNvPr id="8" name="文本框 7"/>
          <p:cNvSpPr txBox="1"/>
          <p:nvPr/>
        </p:nvSpPr>
        <p:spPr>
          <a:xfrm>
            <a:off x="1556740" y="1947689"/>
            <a:ext cx="4558665" cy="46037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科研档案如何查阅？</a:t>
            </a:r>
            <a:endParaRPr lang="zh-CN" altLang="en-US" sz="24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2765107" y="3592319"/>
            <a:ext cx="5547360" cy="2554545"/>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所有科研项目档案被查阅时，必须征得科研院和项目第一申报人的同意，并且须持有科研院主管科研</a:t>
            </a:r>
            <a:r>
              <a:rPr lang="zh-CN" altLang="en-US" sz="2000" dirty="0" smtClean="0">
                <a:latin typeface="微软雅黑" panose="020B0503020204020204" pitchFamily="34" charset="-122"/>
                <a:ea typeface="微软雅黑" panose="020B0503020204020204" pitchFamily="34" charset="-122"/>
              </a:rPr>
              <a:t>归档负责人</a:t>
            </a:r>
            <a:r>
              <a:rPr lang="zh-CN" altLang="en-US" sz="2000" dirty="0">
                <a:latin typeface="微软雅黑" panose="020B0503020204020204" pitchFamily="34" charset="-122"/>
                <a:ea typeface="微软雅黑" panose="020B0503020204020204" pitchFamily="34" charset="-122"/>
              </a:rPr>
              <a:t>开具的</a:t>
            </a:r>
            <a:r>
              <a:rPr lang="zh-CN" altLang="en-US" sz="2000" dirty="0" smtClean="0">
                <a:latin typeface="微软雅黑" panose="020B0503020204020204" pitchFamily="34" charset="-122"/>
                <a:ea typeface="微软雅黑" panose="020B0503020204020204" pitchFamily="34" charset="-122"/>
              </a:rPr>
              <a:t>介绍信、本人</a:t>
            </a:r>
            <a:r>
              <a:rPr lang="zh-CN" altLang="en-US" sz="2000" dirty="0">
                <a:latin typeface="微软雅黑" panose="020B0503020204020204" pitchFamily="34" charset="-122"/>
                <a:ea typeface="微软雅黑" panose="020B0503020204020204" pitchFamily="34" charset="-122"/>
              </a:rPr>
              <a:t>有效证件</a:t>
            </a:r>
            <a:r>
              <a:rPr lang="zh-CN" altLang="en-US" sz="2000" dirty="0" smtClean="0">
                <a:latin typeface="微软雅黑" panose="020B0503020204020204" pitchFamily="34" charset="-122"/>
                <a:ea typeface="微软雅黑" panose="020B0503020204020204" pitchFamily="34" charset="-122"/>
              </a:rPr>
              <a:t>才能查阅。</a:t>
            </a:r>
            <a:endParaRPr lang="en-US" altLang="zh-CN" sz="2000" dirty="0" smtClean="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查阅</a:t>
            </a:r>
            <a:r>
              <a:rPr lang="zh-CN" altLang="en-US" sz="2000" dirty="0">
                <a:latin typeface="微软雅黑" panose="020B0503020204020204" pitchFamily="34" charset="-122"/>
                <a:ea typeface="微软雅黑" panose="020B0503020204020204" pitchFamily="34" charset="-122"/>
              </a:rPr>
              <a:t>利用军工涉密档案，必须涉密人员填写保密办要求的《西安交通大学复印/打印/刻录涉密资料审批表》，相关领导部门和保密领导小组审批同意方能办理相关手续。</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a:xfrm>
            <a:off x="428625" y="214630"/>
            <a:ext cx="6395085" cy="868045"/>
          </a:xfrm>
        </p:spPr>
        <p:txBody>
          <a:bodyPr vert="horz" wrap="square" lIns="91440" tIns="45720" rIns="91440" bIns="45720" anchor="ctr"/>
          <a:lstStyle/>
          <a:p>
            <a:pPr eaLnBrk="1" hangingPunct="1"/>
            <a:r>
              <a:rPr lang="zh-CN" altLang="en-US" dirty="0">
                <a:sym typeface="+mn-ea"/>
              </a:rPr>
              <a:t>疫情期间查档应对措施</a:t>
            </a:r>
            <a:endParaRPr lang="zh-CN" altLang="en-US" dirty="0"/>
          </a:p>
        </p:txBody>
      </p:sp>
      <p:grpSp>
        <p:nvGrpSpPr>
          <p:cNvPr id="4100" name="组合 18"/>
          <p:cNvGrpSpPr/>
          <p:nvPr/>
        </p:nvGrpSpPr>
        <p:grpSpPr>
          <a:xfrm>
            <a:off x="738505" y="1321435"/>
            <a:ext cx="6927850" cy="1249680"/>
            <a:chOff x="1285852" y="928670"/>
            <a:chExt cx="4786346" cy="1071570"/>
          </a:xfrm>
        </p:grpSpPr>
        <p:sp>
          <p:nvSpPr>
            <p:cNvPr id="20" name="圆角矩形 19"/>
            <p:cNvSpPr/>
            <p:nvPr/>
          </p:nvSpPr>
          <p:spPr>
            <a:xfrm>
              <a:off x="1285976" y="928631"/>
              <a:ext cx="4786537" cy="1071603"/>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圆角矩形 20"/>
            <p:cNvSpPr/>
            <p:nvPr/>
          </p:nvSpPr>
          <p:spPr>
            <a:xfrm>
              <a:off x="1428554" y="984059"/>
              <a:ext cx="4501382" cy="960748"/>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4102" name="Picture 2" descr="D:\花纹\儿童.png"/>
          <p:cNvPicPr>
            <a:picLocks noChangeAspect="1"/>
          </p:cNvPicPr>
          <p:nvPr/>
        </p:nvPicPr>
        <p:blipFill>
          <a:blip r:embed="rId1"/>
          <a:stretch>
            <a:fillRect/>
          </a:stretch>
        </p:blipFill>
        <p:spPr>
          <a:xfrm>
            <a:off x="5928995" y="5547995"/>
            <a:ext cx="2973705" cy="1167130"/>
          </a:xfrm>
          <a:prstGeom prst="rect">
            <a:avLst/>
          </a:prstGeom>
          <a:noFill/>
          <a:ln w="9525">
            <a:noFill/>
          </a:ln>
        </p:spPr>
      </p:pic>
      <p:pic>
        <p:nvPicPr>
          <p:cNvPr id="5" name="图片 4" descr="档案利用相关问题解答及疫情期间查档应对措施IMG_5967(20200215-160447)"/>
          <p:cNvPicPr>
            <a:picLocks noChangeAspect="1"/>
          </p:cNvPicPr>
          <p:nvPr/>
        </p:nvPicPr>
        <p:blipFill>
          <a:blip r:embed="rId2"/>
          <a:stretch>
            <a:fillRect/>
          </a:stretch>
        </p:blipFill>
        <p:spPr>
          <a:xfrm>
            <a:off x="4222115" y="2663190"/>
            <a:ext cx="2934970" cy="2085340"/>
          </a:xfrm>
          <a:prstGeom prst="rect">
            <a:avLst/>
          </a:prstGeom>
        </p:spPr>
      </p:pic>
      <p:pic>
        <p:nvPicPr>
          <p:cNvPr id="6" name="图片 5" descr="档案利用相关问题解答及疫情期间查档应对措施IMG_5968(20200215-160457)"/>
          <p:cNvPicPr>
            <a:picLocks noChangeAspect="1"/>
          </p:cNvPicPr>
          <p:nvPr/>
        </p:nvPicPr>
        <p:blipFill>
          <a:blip r:embed="rId3"/>
          <a:stretch>
            <a:fillRect/>
          </a:stretch>
        </p:blipFill>
        <p:spPr>
          <a:xfrm>
            <a:off x="4222115" y="4676775"/>
            <a:ext cx="2934335" cy="1903730"/>
          </a:xfrm>
          <a:prstGeom prst="rect">
            <a:avLst/>
          </a:prstGeom>
        </p:spPr>
      </p:pic>
      <p:pic>
        <p:nvPicPr>
          <p:cNvPr id="7" name="图片 6" descr="档案利用相关问题解答及疫情期间查档应对措施IMG_5969"/>
          <p:cNvPicPr>
            <a:picLocks noChangeAspect="1"/>
          </p:cNvPicPr>
          <p:nvPr/>
        </p:nvPicPr>
        <p:blipFill>
          <a:blip r:embed="rId4"/>
          <a:stretch>
            <a:fillRect/>
          </a:stretch>
        </p:blipFill>
        <p:spPr>
          <a:xfrm>
            <a:off x="1160780" y="2672080"/>
            <a:ext cx="3073400" cy="3908425"/>
          </a:xfrm>
          <a:prstGeom prst="rect">
            <a:avLst/>
          </a:prstGeom>
        </p:spPr>
      </p:pic>
      <p:sp>
        <p:nvSpPr>
          <p:cNvPr id="8" name="文本框 7"/>
          <p:cNvSpPr txBox="1"/>
          <p:nvPr/>
        </p:nvSpPr>
        <p:spPr>
          <a:xfrm>
            <a:off x="1015365" y="1371600"/>
            <a:ext cx="6462395" cy="119888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在这次疫情攻坚战中，西安交通大学附属医院的医护工作者们放弃休假，驰援湖北。作为学校服务师生的重要窗口，档案馆也出台了疫情期间针对档案利用工作的应对措施，让我们来了解一下吧！</a:t>
            </a:r>
            <a:endParaRPr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p:cNvGrpSpPr/>
          <p:nvPr/>
        </p:nvGrpSpPr>
        <p:grpSpPr>
          <a:xfrm>
            <a:off x="2880995" y="3250565"/>
            <a:ext cx="5469255" cy="2170430"/>
            <a:chOff x="1285852" y="928670"/>
            <a:chExt cx="4786346" cy="1071570"/>
          </a:xfrm>
          <a:effectLst>
            <a:outerShdw blurRad="50800" dist="38100" dir="2700000" algn="tl" rotWithShape="0">
              <a:prstClr val="black">
                <a:alpha val="40000"/>
              </a:prstClr>
            </a:outerShdw>
          </a:effectLst>
        </p:grpSpPr>
        <p:sp>
          <p:nvSpPr>
            <p:cNvPr id="4" name="圆角矩形 3"/>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6" name="标题 1"/>
          <p:cNvSpPr>
            <a:spLocks noGrp="1"/>
          </p:cNvSpPr>
          <p:nvPr>
            <p:ph type="title"/>
          </p:nvPr>
        </p:nvSpPr>
        <p:spPr>
          <a:xfrm>
            <a:off x="428625" y="214630"/>
            <a:ext cx="6478905" cy="868045"/>
          </a:xfrm>
        </p:spPr>
        <p:txBody>
          <a:bodyPr vert="horz" wrap="square" lIns="91440" tIns="45720" rIns="91440" bIns="45720" anchor="ctr"/>
          <a:lstStyle/>
          <a:p>
            <a:pPr eaLnBrk="1" hangingPunct="1"/>
            <a:r>
              <a:rPr lang="zh-CN" altLang="en-US" dirty="0">
                <a:sym typeface="+mn-ea"/>
              </a:rPr>
              <a:t>档案利用相关问题解答</a:t>
            </a:r>
            <a:endParaRPr lang="zh-CN" altLang="en-US" dirty="0"/>
          </a:p>
        </p:txBody>
      </p:sp>
      <p:grpSp>
        <p:nvGrpSpPr>
          <p:cNvPr id="2" name="组合 6"/>
          <p:cNvGrpSpPr/>
          <p:nvPr/>
        </p:nvGrpSpPr>
        <p:grpSpPr>
          <a:xfrm>
            <a:off x="712470" y="1857375"/>
            <a:ext cx="5358130" cy="1033780"/>
            <a:chOff x="1285852" y="928670"/>
            <a:chExt cx="4786346" cy="1071570"/>
          </a:xfrm>
          <a:effectLst>
            <a:outerShdw blurRad="50800" dist="38100" dir="2700000" algn="tl" rotWithShape="0">
              <a:prstClr val="black">
                <a:alpha val="40000"/>
              </a:prstClr>
            </a:outerShdw>
          </a:effectLst>
        </p:grpSpPr>
        <p:sp>
          <p:nvSpPr>
            <p:cNvPr id="5" name="圆角矩形 4"/>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3076" name="Picture 2" descr="D:\花纹\天使.png"/>
          <p:cNvPicPr>
            <a:picLocks noChangeAspect="1"/>
          </p:cNvPicPr>
          <p:nvPr/>
        </p:nvPicPr>
        <p:blipFill>
          <a:blip r:embed="rId1"/>
          <a:stretch>
            <a:fillRect/>
          </a:stretch>
        </p:blipFill>
        <p:spPr>
          <a:xfrm rot="-1602448">
            <a:off x="637858" y="1539875"/>
            <a:ext cx="681037" cy="785813"/>
          </a:xfrm>
          <a:prstGeom prst="rect">
            <a:avLst/>
          </a:prstGeom>
          <a:noFill/>
          <a:ln w="9525">
            <a:noFill/>
          </a:ln>
        </p:spPr>
      </p:pic>
      <p:sp>
        <p:nvSpPr>
          <p:cNvPr id="8" name="文本框 7"/>
          <p:cNvSpPr txBox="1"/>
          <p:nvPr/>
        </p:nvSpPr>
        <p:spPr>
          <a:xfrm>
            <a:off x="1236980" y="2099310"/>
            <a:ext cx="4558665" cy="46037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声像档案如何查阅？</a:t>
            </a:r>
            <a:endParaRPr lang="zh-CN" altLang="en-US" sz="2400">
              <a:latin typeface="微软雅黑" panose="020B0503020204020204" pitchFamily="34" charset="-122"/>
              <a:ea typeface="微软雅黑" panose="020B0503020204020204" pitchFamily="34" charset="-122"/>
            </a:endParaRPr>
          </a:p>
        </p:txBody>
      </p:sp>
      <p:sp>
        <p:nvSpPr>
          <p:cNvPr id="9" name="文本框 8"/>
          <p:cNvSpPr txBox="1"/>
          <p:nvPr/>
        </p:nvSpPr>
        <p:spPr>
          <a:xfrm>
            <a:off x="3228340" y="3573145"/>
            <a:ext cx="4762500" cy="1630045"/>
          </a:xfrm>
          <a:prstGeom prst="rect">
            <a:avLst/>
          </a:prstGeom>
          <a:noFill/>
        </p:spPr>
        <p:txBody>
          <a:bodyPr wrap="square" rtlCol="0">
            <a:spAutoFit/>
          </a:bodyPr>
          <a:lstStyle/>
          <a:p>
            <a:r>
              <a:rPr lang="en-US" altLang="zh-CN" sz="2000">
                <a:latin typeface="微软雅黑" panose="020B0503020204020204" pitchFamily="34" charset="-122"/>
                <a:ea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rPr>
              <a:t>声像档案一律不外借。因工作需要必须复制相关档案，经档案馆甄别同意后，在有关人员的指导下方可在档案馆内查阅、复印、扫描、翻拍，不得随意扩大复制范围。办理人须携带有效证件及介绍信。 </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p:cNvGrpSpPr/>
          <p:nvPr/>
        </p:nvGrpSpPr>
        <p:grpSpPr>
          <a:xfrm>
            <a:off x="2483768" y="2732935"/>
            <a:ext cx="6083494" cy="3582563"/>
            <a:chOff x="1285852" y="928670"/>
            <a:chExt cx="4786346" cy="1071570"/>
          </a:xfrm>
          <a:effectLst>
            <a:outerShdw blurRad="50800" dist="38100" dir="2700000" algn="tl" rotWithShape="0">
              <a:prstClr val="black">
                <a:alpha val="40000"/>
              </a:prstClr>
            </a:outerShdw>
          </a:effectLst>
        </p:grpSpPr>
        <p:sp>
          <p:nvSpPr>
            <p:cNvPr id="4" name="圆角矩形 3"/>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6" name="标题 1"/>
          <p:cNvSpPr>
            <a:spLocks noGrp="1"/>
          </p:cNvSpPr>
          <p:nvPr>
            <p:ph type="title"/>
          </p:nvPr>
        </p:nvSpPr>
        <p:spPr>
          <a:xfrm>
            <a:off x="428625" y="214630"/>
            <a:ext cx="6478905" cy="868045"/>
          </a:xfrm>
        </p:spPr>
        <p:txBody>
          <a:bodyPr vert="horz" wrap="square" lIns="91440" tIns="45720" rIns="91440" bIns="45720" anchor="ctr"/>
          <a:lstStyle/>
          <a:p>
            <a:pPr eaLnBrk="1" hangingPunct="1"/>
            <a:r>
              <a:rPr lang="zh-CN" altLang="en-US" dirty="0">
                <a:sym typeface="+mn-ea"/>
              </a:rPr>
              <a:t>档案利用相关问题解答</a:t>
            </a:r>
            <a:endParaRPr lang="zh-CN" altLang="en-US" dirty="0"/>
          </a:p>
        </p:txBody>
      </p:sp>
      <p:grpSp>
        <p:nvGrpSpPr>
          <p:cNvPr id="2" name="组合 6"/>
          <p:cNvGrpSpPr/>
          <p:nvPr/>
        </p:nvGrpSpPr>
        <p:grpSpPr>
          <a:xfrm>
            <a:off x="854710" y="1520138"/>
            <a:ext cx="5659730" cy="1033780"/>
            <a:chOff x="1285852" y="928670"/>
            <a:chExt cx="4786346" cy="1071570"/>
          </a:xfrm>
          <a:effectLst>
            <a:outerShdw blurRad="50800" dist="38100" dir="2700000" algn="tl" rotWithShape="0">
              <a:prstClr val="black">
                <a:alpha val="40000"/>
              </a:prstClr>
            </a:outerShdw>
          </a:effectLst>
        </p:grpSpPr>
        <p:sp>
          <p:nvSpPr>
            <p:cNvPr id="5" name="圆角矩形 4"/>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3076" name="Picture 2" descr="D:\花纹\天使.png"/>
          <p:cNvPicPr>
            <a:picLocks noChangeAspect="1"/>
          </p:cNvPicPr>
          <p:nvPr/>
        </p:nvPicPr>
        <p:blipFill>
          <a:blip r:embed="rId1"/>
          <a:stretch>
            <a:fillRect/>
          </a:stretch>
        </p:blipFill>
        <p:spPr>
          <a:xfrm rot="-1602448">
            <a:off x="553469" y="1341437"/>
            <a:ext cx="681037" cy="785813"/>
          </a:xfrm>
          <a:prstGeom prst="rect">
            <a:avLst/>
          </a:prstGeom>
          <a:noFill/>
          <a:ln w="9525">
            <a:noFill/>
          </a:ln>
        </p:spPr>
      </p:pic>
      <p:sp>
        <p:nvSpPr>
          <p:cNvPr id="8" name="文本框 7"/>
          <p:cNvSpPr txBox="1"/>
          <p:nvPr/>
        </p:nvSpPr>
        <p:spPr>
          <a:xfrm>
            <a:off x="1395905" y="1811667"/>
            <a:ext cx="5110480" cy="46037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rPr>
              <a:t>历史、人物、实物档案如何查阅</a:t>
            </a:r>
            <a:r>
              <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2959497" y="3183394"/>
            <a:ext cx="5132035" cy="3170099"/>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历史档案</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1949</a:t>
            </a:r>
            <a:r>
              <a:rPr lang="zh-CN" altLang="en-US" sz="2000" dirty="0" smtClean="0">
                <a:latin typeface="微软雅黑" panose="020B0503020204020204" pitchFamily="34" charset="-122"/>
                <a:ea typeface="微软雅黑" panose="020B0503020204020204" pitchFamily="34" charset="-122"/>
              </a:rPr>
              <a:t>年以前形成各类档案和资料）</a:t>
            </a:r>
            <a:r>
              <a:rPr lang="zh-CN" altLang="zh-CN" sz="2000" dirty="0" smtClean="0">
                <a:latin typeface="微软雅黑" panose="020B0503020204020204" pitchFamily="34" charset="-122"/>
                <a:ea typeface="微软雅黑" panose="020B0503020204020204" pitchFamily="34" charset="-122"/>
              </a:rPr>
              <a:t>不同</a:t>
            </a:r>
            <a:r>
              <a:rPr lang="zh-CN" altLang="zh-CN" sz="2000" dirty="0">
                <a:latin typeface="微软雅黑" panose="020B0503020204020204" pitchFamily="34" charset="-122"/>
                <a:ea typeface="微软雅黑" panose="020B0503020204020204" pitchFamily="34" charset="-122"/>
              </a:rPr>
              <a:t>于现行档案</a:t>
            </a:r>
            <a:r>
              <a:rPr lang="zh-CN" altLang="zh-CN" sz="2000" dirty="0" smtClean="0">
                <a:latin typeface="微软雅黑" panose="020B0503020204020204" pitchFamily="34" charset="-122"/>
                <a:ea typeface="微软雅黑" panose="020B0503020204020204" pitchFamily="34" charset="-122"/>
              </a:rPr>
              <a:t>，请在</a:t>
            </a:r>
            <a:r>
              <a:rPr lang="zh-CN" altLang="zh-CN" sz="2000" dirty="0">
                <a:latin typeface="微软雅黑" panose="020B0503020204020204" pitchFamily="34" charset="-122"/>
                <a:ea typeface="微软雅黑" panose="020B0503020204020204" pitchFamily="34" charset="-122"/>
              </a:rPr>
              <a:t>档案馆网页上下载《历史档案查阅利用预约单》，填写</a:t>
            </a:r>
            <a:r>
              <a:rPr lang="zh-CN" altLang="zh-CN" sz="2000" dirty="0" smtClean="0">
                <a:latin typeface="微软雅黑" panose="020B0503020204020204" pitchFamily="34" charset="-122"/>
                <a:ea typeface="微软雅黑" panose="020B0503020204020204" pitchFamily="34" charset="-122"/>
              </a:rPr>
              <a:t>后</a:t>
            </a:r>
            <a:r>
              <a:rPr lang="zh-CN" altLang="en-US" sz="2000" dirty="0" smtClean="0">
                <a:latin typeface="微软雅黑" panose="020B0503020204020204" pitchFamily="34" charset="-122"/>
                <a:ea typeface="微软雅黑" panose="020B0503020204020204" pitchFamily="34" charset="-122"/>
              </a:rPr>
              <a:t>以附件形式</a:t>
            </a:r>
            <a:r>
              <a:rPr lang="zh-CN" altLang="zh-CN" sz="2000" dirty="0" smtClean="0">
                <a:latin typeface="微软雅黑" panose="020B0503020204020204" pitchFamily="34" charset="-122"/>
                <a:ea typeface="微软雅黑" panose="020B0503020204020204" pitchFamily="34" charset="-122"/>
              </a:rPr>
              <a:t>电</a:t>
            </a:r>
            <a:r>
              <a:rPr lang="zh-CN" altLang="zh-CN" sz="2000" dirty="0">
                <a:latin typeface="微软雅黑" panose="020B0503020204020204" pitchFamily="34" charset="-122"/>
                <a:ea typeface="微软雅黑" panose="020B0503020204020204" pitchFamily="34" charset="-122"/>
              </a:rPr>
              <a:t>邮给我们</a:t>
            </a:r>
            <a:r>
              <a:rPr lang="zh-CN" altLang="zh-CN"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       查档者</a:t>
            </a:r>
            <a:r>
              <a:rPr lang="zh-CN" altLang="en-US" sz="2000" dirty="0">
                <a:latin typeface="微软雅黑" panose="020B0503020204020204" pitchFamily="34" charset="-122"/>
                <a:ea typeface="微软雅黑" panose="020B0503020204020204" pitchFamily="34" charset="-122"/>
              </a:rPr>
              <a:t>可</a:t>
            </a:r>
            <a:r>
              <a:rPr lang="zh-CN" altLang="en-US" sz="2000" dirty="0" smtClean="0">
                <a:latin typeface="微软雅黑" panose="020B0503020204020204" pitchFamily="34" charset="-122"/>
                <a:ea typeface="微软雅黑" panose="020B0503020204020204" pitchFamily="34" charset="-122"/>
              </a:rPr>
              <a:t>直接</a:t>
            </a:r>
            <a:r>
              <a:rPr lang="zh-CN" altLang="en-US" sz="2000" dirty="0">
                <a:latin typeface="微软雅黑" panose="020B0503020204020204" pitchFamily="34" charset="-122"/>
                <a:ea typeface="微软雅黑" panose="020B0503020204020204" pitchFamily="34" charset="-122"/>
              </a:rPr>
              <a:t>与编研室老师联系，沟通办理具体查阅事宜</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联系电话：</a:t>
            </a:r>
            <a:r>
              <a:rPr lang="en-US" altLang="zh-CN" sz="2000" dirty="0" smtClean="0">
                <a:latin typeface="微软雅黑" panose="020B0503020204020204" pitchFamily="34" charset="-122"/>
                <a:ea typeface="微软雅黑" panose="020B0503020204020204" pitchFamily="34" charset="-122"/>
              </a:rPr>
              <a:t>82668843</a:t>
            </a:r>
            <a:endParaRPr lang="en-US" altLang="zh-CN" sz="2000" i="1" dirty="0" smtClean="0">
              <a:latin typeface="微软雅黑" panose="020B0503020204020204" pitchFamily="34" charset="-122"/>
              <a:ea typeface="微软雅黑" panose="020B0503020204020204" pitchFamily="34" charset="-122"/>
            </a:endParaRPr>
          </a:p>
          <a:p>
            <a:r>
              <a:rPr lang="en-US" altLang="zh-CN" sz="2000" i="1" dirty="0" smtClean="0">
                <a:latin typeface="微软雅黑" panose="020B0503020204020204" pitchFamily="34" charset="-122"/>
                <a:ea typeface="微软雅黑" panose="020B0503020204020204" pitchFamily="34" charset="-122"/>
              </a:rPr>
              <a:t>Email:  </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hlinkClick r:id="rId2"/>
              </a:rPr>
              <a:t>archives@mail.xjtu.edu.cn</a:t>
            </a:r>
            <a:endPar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endParaRPr lang="en-US" altLang="zh-CN" sz="2000" i="1" dirty="0">
              <a:latin typeface="微软雅黑" panose="020B0503020204020204" pitchFamily="34" charset="-122"/>
              <a:ea typeface="微软雅黑" panose="020B0503020204020204" pitchFamily="34" charset="-122"/>
            </a:endParaRPr>
          </a:p>
        </p:txBody>
      </p:sp>
      <p:pic>
        <p:nvPicPr>
          <p:cNvPr id="4102" name="Picture 2" descr="D:\花纹\儿童.png"/>
          <p:cNvPicPr>
            <a:picLocks noChangeAspect="1"/>
          </p:cNvPicPr>
          <p:nvPr/>
        </p:nvPicPr>
        <p:blipFill>
          <a:blip r:embed="rId3"/>
          <a:stretch>
            <a:fillRect/>
          </a:stretch>
        </p:blipFill>
        <p:spPr>
          <a:xfrm>
            <a:off x="5928995" y="5547995"/>
            <a:ext cx="2973705" cy="116713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p:cNvGrpSpPr/>
          <p:nvPr/>
        </p:nvGrpSpPr>
        <p:grpSpPr>
          <a:xfrm>
            <a:off x="2880995" y="3250565"/>
            <a:ext cx="5469255" cy="2961005"/>
            <a:chOff x="1285852" y="928670"/>
            <a:chExt cx="4786346" cy="1071570"/>
          </a:xfrm>
          <a:effectLst>
            <a:outerShdw blurRad="50800" dist="38100" dir="2700000" algn="tl" rotWithShape="0">
              <a:prstClr val="black">
                <a:alpha val="40000"/>
              </a:prstClr>
            </a:outerShdw>
          </a:effectLst>
        </p:grpSpPr>
        <p:sp>
          <p:nvSpPr>
            <p:cNvPr id="4" name="圆角矩形 3"/>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6" name="标题 1"/>
          <p:cNvSpPr>
            <a:spLocks noGrp="1"/>
          </p:cNvSpPr>
          <p:nvPr>
            <p:ph type="title"/>
          </p:nvPr>
        </p:nvSpPr>
        <p:spPr>
          <a:xfrm>
            <a:off x="428625" y="214630"/>
            <a:ext cx="6478905" cy="868045"/>
          </a:xfrm>
        </p:spPr>
        <p:txBody>
          <a:bodyPr vert="horz" wrap="square" lIns="91440" tIns="45720" rIns="91440" bIns="45720" anchor="ctr"/>
          <a:lstStyle/>
          <a:p>
            <a:pPr eaLnBrk="1" hangingPunct="1"/>
            <a:r>
              <a:rPr lang="zh-CN" altLang="en-US" dirty="0">
                <a:sym typeface="+mn-ea"/>
              </a:rPr>
              <a:t>档案利用相关问题解答</a:t>
            </a:r>
            <a:endParaRPr lang="zh-CN" altLang="en-US" dirty="0"/>
          </a:p>
        </p:txBody>
      </p:sp>
      <p:grpSp>
        <p:nvGrpSpPr>
          <p:cNvPr id="2" name="组合 6"/>
          <p:cNvGrpSpPr/>
          <p:nvPr/>
        </p:nvGrpSpPr>
        <p:grpSpPr>
          <a:xfrm>
            <a:off x="712470" y="1857375"/>
            <a:ext cx="5594350" cy="1033780"/>
            <a:chOff x="1285852" y="928670"/>
            <a:chExt cx="4786346" cy="1071570"/>
          </a:xfrm>
          <a:effectLst>
            <a:outerShdw blurRad="50800" dist="38100" dir="2700000" algn="tl" rotWithShape="0">
              <a:prstClr val="black">
                <a:alpha val="40000"/>
              </a:prstClr>
            </a:outerShdw>
          </a:effectLst>
        </p:grpSpPr>
        <p:sp>
          <p:nvSpPr>
            <p:cNvPr id="5" name="圆角矩形 4"/>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3076" name="Picture 2" descr="D:\花纹\天使.png"/>
          <p:cNvPicPr>
            <a:picLocks noChangeAspect="1"/>
          </p:cNvPicPr>
          <p:nvPr/>
        </p:nvPicPr>
        <p:blipFill>
          <a:blip r:embed="rId1"/>
          <a:stretch>
            <a:fillRect/>
          </a:stretch>
        </p:blipFill>
        <p:spPr>
          <a:xfrm rot="-1602448">
            <a:off x="637858" y="1539875"/>
            <a:ext cx="681037" cy="785813"/>
          </a:xfrm>
          <a:prstGeom prst="rect">
            <a:avLst/>
          </a:prstGeom>
          <a:noFill/>
          <a:ln w="9525">
            <a:noFill/>
          </a:ln>
        </p:spPr>
      </p:pic>
      <p:sp>
        <p:nvSpPr>
          <p:cNvPr id="8" name="文本框 7"/>
          <p:cNvSpPr txBox="1"/>
          <p:nvPr/>
        </p:nvSpPr>
        <p:spPr>
          <a:xfrm>
            <a:off x="959485" y="2099310"/>
            <a:ext cx="5110480" cy="46037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cs typeface="微软雅黑" panose="020B0503020204020204" pitchFamily="34" charset="-122"/>
              </a:rPr>
              <a:t>医学校区和财经校区的档案在哪里查？ </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3125754" y="3604895"/>
            <a:ext cx="5142865" cy="2245360"/>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医学院及经金学院的学生学籍档案在雁塔校区或兴庆校区都可以查阅利用，其他档案需要联系各校区分馆预约。医学院档案馆地址：雁塔校区医学院法医楼八层查阅，电话：82655093；经金学院档案馆地址：雁塔校区翠华路原陕西财经学院老图书馆一层预约查阅，电话：82656275。</a:t>
            </a:r>
            <a:endParaRPr lang="zh-CN" altLang="en-US" sz="2000" dirty="0">
              <a:latin typeface="微软雅黑" panose="020B0503020204020204" pitchFamily="34" charset="-122"/>
              <a:ea typeface="微软雅黑" panose="020B0503020204020204" pitchFamily="34" charset="-122"/>
            </a:endParaRPr>
          </a:p>
        </p:txBody>
      </p:sp>
      <p:pic>
        <p:nvPicPr>
          <p:cNvPr id="4102" name="Picture 2" descr="D:\花纹\儿童.png"/>
          <p:cNvPicPr>
            <a:picLocks noChangeAspect="1"/>
          </p:cNvPicPr>
          <p:nvPr/>
        </p:nvPicPr>
        <p:blipFill>
          <a:blip r:embed="rId2"/>
          <a:stretch>
            <a:fillRect/>
          </a:stretch>
        </p:blipFill>
        <p:spPr>
          <a:xfrm>
            <a:off x="5928995" y="5547995"/>
            <a:ext cx="2973705" cy="116713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p:cNvGrpSpPr/>
          <p:nvPr/>
        </p:nvGrpSpPr>
        <p:grpSpPr>
          <a:xfrm>
            <a:off x="2880995" y="3250565"/>
            <a:ext cx="5469255" cy="2170430"/>
            <a:chOff x="1285852" y="928670"/>
            <a:chExt cx="4786346" cy="1071570"/>
          </a:xfrm>
          <a:effectLst>
            <a:outerShdw blurRad="50800" dist="38100" dir="2700000" algn="tl" rotWithShape="0">
              <a:prstClr val="black">
                <a:alpha val="40000"/>
              </a:prstClr>
            </a:outerShdw>
          </a:effectLst>
        </p:grpSpPr>
        <p:sp>
          <p:nvSpPr>
            <p:cNvPr id="4" name="圆角矩形 3"/>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6" name="标题 1"/>
          <p:cNvSpPr>
            <a:spLocks noGrp="1"/>
          </p:cNvSpPr>
          <p:nvPr>
            <p:ph type="title"/>
          </p:nvPr>
        </p:nvSpPr>
        <p:spPr>
          <a:xfrm>
            <a:off x="428625" y="214630"/>
            <a:ext cx="6478905" cy="868045"/>
          </a:xfrm>
        </p:spPr>
        <p:txBody>
          <a:bodyPr vert="horz" wrap="square" lIns="91440" tIns="45720" rIns="91440" bIns="45720" anchor="ctr"/>
          <a:lstStyle/>
          <a:p>
            <a:pPr eaLnBrk="1" hangingPunct="1"/>
            <a:r>
              <a:rPr lang="zh-CN" altLang="en-US" dirty="0">
                <a:sym typeface="+mn-ea"/>
              </a:rPr>
              <a:t>档案利用相关问题解答</a:t>
            </a:r>
            <a:endParaRPr lang="zh-CN" altLang="en-US" dirty="0"/>
          </a:p>
        </p:txBody>
      </p:sp>
      <p:grpSp>
        <p:nvGrpSpPr>
          <p:cNvPr id="2" name="组合 6"/>
          <p:cNvGrpSpPr/>
          <p:nvPr/>
        </p:nvGrpSpPr>
        <p:grpSpPr>
          <a:xfrm>
            <a:off x="712470" y="1857375"/>
            <a:ext cx="5358130" cy="1033780"/>
            <a:chOff x="1285852" y="928670"/>
            <a:chExt cx="4786346" cy="1071570"/>
          </a:xfrm>
          <a:effectLst>
            <a:outerShdw blurRad="50800" dist="38100" dir="2700000" algn="tl" rotWithShape="0">
              <a:prstClr val="black">
                <a:alpha val="40000"/>
              </a:prstClr>
            </a:outerShdw>
          </a:effectLst>
        </p:grpSpPr>
        <p:sp>
          <p:nvSpPr>
            <p:cNvPr id="5" name="圆角矩形 4"/>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3076" name="Picture 2" descr="D:\花纹\天使.png"/>
          <p:cNvPicPr>
            <a:picLocks noChangeAspect="1"/>
          </p:cNvPicPr>
          <p:nvPr/>
        </p:nvPicPr>
        <p:blipFill>
          <a:blip r:embed="rId1"/>
          <a:stretch>
            <a:fillRect/>
          </a:stretch>
        </p:blipFill>
        <p:spPr>
          <a:xfrm rot="-1602448">
            <a:off x="637858" y="1539875"/>
            <a:ext cx="681037" cy="785813"/>
          </a:xfrm>
          <a:prstGeom prst="rect">
            <a:avLst/>
          </a:prstGeom>
          <a:noFill/>
          <a:ln w="9525">
            <a:noFill/>
          </a:ln>
        </p:spPr>
      </p:pic>
      <p:sp>
        <p:nvSpPr>
          <p:cNvPr id="8" name="文本框 7"/>
          <p:cNvSpPr txBox="1"/>
          <p:nvPr/>
        </p:nvSpPr>
        <p:spPr>
          <a:xfrm>
            <a:off x="1236980" y="2099310"/>
            <a:ext cx="4558665" cy="46037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查</a:t>
            </a:r>
            <a:r>
              <a:rPr lang="zh-CN" altLang="en-US" sz="2400" dirty="0">
                <a:latin typeface="微软雅黑" panose="020B0503020204020204" pitchFamily="34" charset="-122"/>
                <a:ea typeface="微软雅黑" panose="020B0503020204020204" pitchFamily="34" charset="-122"/>
              </a:rPr>
              <a:t>到的档案可以随意公布吗？</a:t>
            </a:r>
            <a:endParaRPr lang="zh-CN" altLang="en-US" sz="24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3300095" y="3573145"/>
            <a:ext cx="4762500" cy="1630045"/>
          </a:xfrm>
          <a:prstGeom prst="rect">
            <a:avLst/>
          </a:prstGeom>
          <a:noFill/>
        </p:spPr>
        <p:txBody>
          <a:bodyPr wrap="square" rtlCol="0">
            <a:spAutoFit/>
          </a:bodyPr>
          <a:lstStyle/>
          <a:p>
            <a:r>
              <a:rPr lang="en-US" altLang="zh-CN" sz="2000">
                <a:latin typeface="微软雅黑" panose="020B0503020204020204" pitchFamily="34" charset="-122"/>
                <a:ea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rPr>
              <a:t>不可以。利用者利用档案时，应严格遵守档案馆的有关规定。不得损毁、丢失、抽取、涂改、伪造或擅自抄录、复制和公布档案，违者按《档案法》规定追究法律责任。</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p:cNvGrpSpPr/>
          <p:nvPr/>
        </p:nvGrpSpPr>
        <p:grpSpPr>
          <a:xfrm>
            <a:off x="2880995" y="3250565"/>
            <a:ext cx="5552440" cy="2252980"/>
            <a:chOff x="1285852" y="928670"/>
            <a:chExt cx="4786346" cy="1071570"/>
          </a:xfrm>
          <a:effectLst>
            <a:outerShdw blurRad="50800" dist="38100" dir="2700000" algn="tl" rotWithShape="0">
              <a:prstClr val="black">
                <a:alpha val="40000"/>
              </a:prstClr>
            </a:outerShdw>
          </a:effectLst>
        </p:grpSpPr>
        <p:sp>
          <p:nvSpPr>
            <p:cNvPr id="4" name="圆角矩形 3"/>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6" name="标题 1"/>
          <p:cNvSpPr>
            <a:spLocks noGrp="1"/>
          </p:cNvSpPr>
          <p:nvPr>
            <p:ph type="title"/>
          </p:nvPr>
        </p:nvSpPr>
        <p:spPr>
          <a:xfrm>
            <a:off x="428625" y="214630"/>
            <a:ext cx="6478905" cy="868045"/>
          </a:xfrm>
        </p:spPr>
        <p:txBody>
          <a:bodyPr vert="horz" wrap="square" lIns="91440" tIns="45720" rIns="91440" bIns="45720" anchor="ctr"/>
          <a:lstStyle/>
          <a:p>
            <a:pPr eaLnBrk="1" hangingPunct="1"/>
            <a:r>
              <a:rPr lang="zh-CN" altLang="en-US" dirty="0">
                <a:sym typeface="+mn-ea"/>
              </a:rPr>
              <a:t>档案利用相关问题解答</a:t>
            </a:r>
            <a:endParaRPr lang="zh-CN" altLang="en-US" dirty="0"/>
          </a:p>
        </p:txBody>
      </p:sp>
      <p:grpSp>
        <p:nvGrpSpPr>
          <p:cNvPr id="2" name="组合 6"/>
          <p:cNvGrpSpPr/>
          <p:nvPr/>
        </p:nvGrpSpPr>
        <p:grpSpPr>
          <a:xfrm>
            <a:off x="712470" y="1857375"/>
            <a:ext cx="5358130" cy="1033780"/>
            <a:chOff x="1285852" y="928670"/>
            <a:chExt cx="4786346" cy="1071570"/>
          </a:xfrm>
          <a:effectLst>
            <a:outerShdw blurRad="50800" dist="38100" dir="2700000" algn="tl" rotWithShape="0">
              <a:prstClr val="black">
                <a:alpha val="40000"/>
              </a:prstClr>
            </a:outerShdw>
          </a:effectLst>
        </p:grpSpPr>
        <p:sp>
          <p:nvSpPr>
            <p:cNvPr id="5" name="圆角矩形 4"/>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3076" name="Picture 2" descr="D:\花纹\天使.png"/>
          <p:cNvPicPr>
            <a:picLocks noChangeAspect="1"/>
          </p:cNvPicPr>
          <p:nvPr/>
        </p:nvPicPr>
        <p:blipFill>
          <a:blip r:embed="rId1"/>
          <a:stretch>
            <a:fillRect/>
          </a:stretch>
        </p:blipFill>
        <p:spPr>
          <a:xfrm rot="-1602448">
            <a:off x="637858" y="1539875"/>
            <a:ext cx="681037" cy="785813"/>
          </a:xfrm>
          <a:prstGeom prst="rect">
            <a:avLst/>
          </a:prstGeom>
          <a:noFill/>
          <a:ln w="9525">
            <a:noFill/>
          </a:ln>
        </p:spPr>
      </p:pic>
      <p:sp>
        <p:nvSpPr>
          <p:cNvPr id="8" name="文本框 7"/>
          <p:cNvSpPr txBox="1"/>
          <p:nvPr/>
        </p:nvSpPr>
        <p:spPr>
          <a:xfrm>
            <a:off x="1478373" y="2144077"/>
            <a:ext cx="4558665" cy="46037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在</a:t>
            </a:r>
            <a:r>
              <a:rPr lang="zh-CN" altLang="en-US" sz="2400" dirty="0">
                <a:latin typeface="微软雅黑" panose="020B0503020204020204" pitchFamily="34" charset="-122"/>
                <a:ea typeface="微软雅黑" panose="020B0503020204020204" pitchFamily="34" charset="-122"/>
              </a:rPr>
              <a:t>创新港校区可以查档吗？</a:t>
            </a:r>
            <a:endParaRPr lang="zh-CN" altLang="en-US" sz="24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3300095" y="3573145"/>
            <a:ext cx="4762500" cy="1322070"/>
          </a:xfrm>
          <a:prstGeom prst="rect">
            <a:avLst/>
          </a:prstGeom>
          <a:noFill/>
        </p:spPr>
        <p:txBody>
          <a:bodyPr wrap="square" rtlCol="0">
            <a:spAutoFit/>
          </a:bodyPr>
          <a:lstStyle/>
          <a:p>
            <a:r>
              <a:rPr lang="en-US" sz="2000">
                <a:latin typeface="微软雅黑" panose="020B0503020204020204" pitchFamily="34" charset="-122"/>
                <a:ea typeface="微软雅黑" panose="020B0503020204020204" pitchFamily="34" charset="-122"/>
              </a:rPr>
              <a:t>       </a:t>
            </a:r>
            <a:r>
              <a:rPr sz="2000">
                <a:latin typeface="微软雅黑" panose="020B0503020204020204" pitchFamily="34" charset="-122"/>
                <a:ea typeface="微软雅黑" panose="020B0503020204020204" pitchFamily="34" charset="-122"/>
              </a:rPr>
              <a:t>可以的。档案馆已经入驻创新港事务大厅，在创新港的师生可以直接在事务大厅档案馆窗口查档，电话：029-88961111转4转2。</a:t>
            </a:r>
            <a:endParaRPr sz="2000">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a:xfrm>
            <a:off x="428625" y="214630"/>
            <a:ext cx="6395085" cy="868045"/>
          </a:xfrm>
        </p:spPr>
        <p:txBody>
          <a:bodyPr vert="horz" wrap="square" lIns="91440" tIns="45720" rIns="91440" bIns="45720" anchor="ctr"/>
          <a:lstStyle/>
          <a:p>
            <a:pPr eaLnBrk="1" hangingPunct="1"/>
            <a:r>
              <a:rPr dirty="0">
                <a:cs typeface="微软雅黑" panose="020B0503020204020204" pitchFamily="34" charset="-122"/>
                <a:sym typeface="+mn-ea"/>
              </a:rPr>
              <a:t>主动服务，维护学校档案工作正常秩序</a:t>
            </a:r>
            <a:endParaRPr lang="zh-CN" altLang="en-US" dirty="0"/>
          </a:p>
        </p:txBody>
      </p:sp>
      <p:grpSp>
        <p:nvGrpSpPr>
          <p:cNvPr id="4" name="组合 3"/>
          <p:cNvGrpSpPr/>
          <p:nvPr/>
        </p:nvGrpSpPr>
        <p:grpSpPr>
          <a:xfrm>
            <a:off x="884555" y="1426845"/>
            <a:ext cx="7117080" cy="1488440"/>
            <a:chOff x="1393" y="2473"/>
            <a:chExt cx="11208" cy="2458"/>
          </a:xfrm>
        </p:grpSpPr>
        <p:sp>
          <p:nvSpPr>
            <p:cNvPr id="20" name="圆角矩形 19"/>
            <p:cNvSpPr/>
            <p:nvPr/>
          </p:nvSpPr>
          <p:spPr>
            <a:xfrm>
              <a:off x="1393" y="2473"/>
              <a:ext cx="11208" cy="2458"/>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圆角矩形 20"/>
            <p:cNvSpPr/>
            <p:nvPr/>
          </p:nvSpPr>
          <p:spPr>
            <a:xfrm>
              <a:off x="1727" y="2600"/>
              <a:ext cx="10541" cy="2204"/>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4101" name="Picture 2" descr="D:\花纹\天使.png"/>
          <p:cNvPicPr>
            <a:picLocks noChangeAspect="1"/>
          </p:cNvPicPr>
          <p:nvPr/>
        </p:nvPicPr>
        <p:blipFill>
          <a:blip r:embed="rId1"/>
          <a:stretch>
            <a:fillRect/>
          </a:stretch>
        </p:blipFill>
        <p:spPr>
          <a:xfrm rot="443539" flipH="1">
            <a:off x="701675" y="1187450"/>
            <a:ext cx="786765" cy="908685"/>
          </a:xfrm>
          <a:prstGeom prst="rect">
            <a:avLst/>
          </a:prstGeom>
          <a:noFill/>
          <a:ln w="9525">
            <a:noFill/>
          </a:ln>
        </p:spPr>
      </p:pic>
      <p:pic>
        <p:nvPicPr>
          <p:cNvPr id="4102" name="Picture 2" descr="D:\花纹\儿童.png"/>
          <p:cNvPicPr>
            <a:picLocks noChangeAspect="1"/>
          </p:cNvPicPr>
          <p:nvPr/>
        </p:nvPicPr>
        <p:blipFill>
          <a:blip r:embed="rId2"/>
          <a:stretch>
            <a:fillRect/>
          </a:stretch>
        </p:blipFill>
        <p:spPr>
          <a:xfrm>
            <a:off x="5928995" y="5547995"/>
            <a:ext cx="2973705" cy="1167130"/>
          </a:xfrm>
          <a:prstGeom prst="rect">
            <a:avLst/>
          </a:prstGeom>
          <a:noFill/>
          <a:ln w="9525">
            <a:noFill/>
          </a:ln>
        </p:spPr>
      </p:pic>
      <p:sp>
        <p:nvSpPr>
          <p:cNvPr id="2" name="文本框 1"/>
          <p:cNvSpPr txBox="1"/>
          <p:nvPr/>
        </p:nvSpPr>
        <p:spPr>
          <a:xfrm>
            <a:off x="1231265" y="1866900"/>
            <a:ext cx="6558915" cy="706755"/>
          </a:xfrm>
          <a:prstGeom prst="rect">
            <a:avLst/>
          </a:prstGeom>
          <a:noFill/>
        </p:spPr>
        <p:txBody>
          <a:bodyPr wrap="square" rtlCol="0">
            <a:spAutoFit/>
          </a:bodyPr>
          <a:lstStyle/>
          <a:p>
            <a:r>
              <a:rPr lang="en-US" sz="2000" dirty="0">
                <a:latin typeface="微软雅黑" panose="020B0503020204020204" pitchFamily="34" charset="-122"/>
                <a:ea typeface="微软雅黑" panose="020B0503020204020204" pitchFamily="34" charset="-122"/>
                <a:cs typeface="微软雅黑" panose="020B0503020204020204" pitchFamily="34" charset="-122"/>
              </a:rPr>
              <a:t>  </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组合 4"/>
          <p:cNvGrpSpPr/>
          <p:nvPr/>
        </p:nvGrpSpPr>
        <p:grpSpPr>
          <a:xfrm>
            <a:off x="861695" y="3074035"/>
            <a:ext cx="7117080" cy="1665605"/>
            <a:chOff x="1393" y="2473"/>
            <a:chExt cx="11208" cy="2458"/>
          </a:xfrm>
        </p:grpSpPr>
        <p:sp>
          <p:nvSpPr>
            <p:cNvPr id="6" name="圆角矩形 5"/>
            <p:cNvSpPr/>
            <p:nvPr/>
          </p:nvSpPr>
          <p:spPr>
            <a:xfrm>
              <a:off x="1393" y="2473"/>
              <a:ext cx="11208" cy="2458"/>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1727" y="2600"/>
              <a:ext cx="10541" cy="2204"/>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8" name="组合 7"/>
          <p:cNvGrpSpPr/>
          <p:nvPr/>
        </p:nvGrpSpPr>
        <p:grpSpPr>
          <a:xfrm>
            <a:off x="862330" y="4868545"/>
            <a:ext cx="7117080" cy="1560830"/>
            <a:chOff x="1393" y="2473"/>
            <a:chExt cx="11208" cy="2458"/>
          </a:xfrm>
        </p:grpSpPr>
        <p:sp>
          <p:nvSpPr>
            <p:cNvPr id="9" name="圆角矩形 8"/>
            <p:cNvSpPr/>
            <p:nvPr/>
          </p:nvSpPr>
          <p:spPr>
            <a:xfrm>
              <a:off x="1393" y="2473"/>
              <a:ext cx="11208" cy="2458"/>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圆角矩形 9"/>
            <p:cNvSpPr/>
            <p:nvPr/>
          </p:nvSpPr>
          <p:spPr>
            <a:xfrm>
              <a:off x="1727" y="2600"/>
              <a:ext cx="10541" cy="2204"/>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1" name="文本框 10"/>
          <p:cNvSpPr txBox="1"/>
          <p:nvPr/>
        </p:nvSpPr>
        <p:spPr>
          <a:xfrm>
            <a:off x="1389380" y="1593215"/>
            <a:ext cx="6379210" cy="1753235"/>
          </a:xfrm>
          <a:prstGeom prst="rect">
            <a:avLst/>
          </a:prstGeom>
          <a:noFill/>
        </p:spPr>
        <p:txBody>
          <a:bodyPr wrap="square" rtlCol="0">
            <a:spAutoFit/>
          </a:bodyPr>
          <a:p>
            <a:r>
              <a:rPr dirty="0">
                <a:latin typeface="微软雅黑" panose="020B0503020204020204" pitchFamily="34" charset="-122"/>
                <a:ea typeface="微软雅黑" panose="020B0503020204020204" pitchFamily="34" charset="-122"/>
                <a:cs typeface="微软雅黑" panose="020B0503020204020204" pitchFamily="34" charset="-122"/>
                <a:sym typeface="+mn-ea"/>
              </a:rPr>
              <a:t>疫情就是命令，防控就是责任。学校档案馆将主动为疫情防控中的档案工作提供保障，为各级领导和各部门做好防控工作提供便捷、高效的档案利用服务，为各部门的档案工作提供指导和服务。</a:t>
            </a:r>
            <a:endParaRPr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p>
        </p:txBody>
      </p:sp>
      <p:sp>
        <p:nvSpPr>
          <p:cNvPr id="12" name="文本框 11"/>
          <p:cNvSpPr txBox="1"/>
          <p:nvPr/>
        </p:nvSpPr>
        <p:spPr>
          <a:xfrm>
            <a:off x="1289685" y="5059680"/>
            <a:ext cx="6478270" cy="1753235"/>
          </a:xfrm>
          <a:prstGeom prst="rect">
            <a:avLst/>
          </a:prstGeom>
          <a:noFill/>
        </p:spPr>
        <p:txBody>
          <a:bodyPr wrap="square" rtlCol="0">
            <a:spAutoFit/>
          </a:bodyPr>
          <a:p>
            <a:r>
              <a:rPr dirty="0">
                <a:latin typeface="微软雅黑" panose="020B0503020204020204" pitchFamily="34" charset="-122"/>
                <a:ea typeface="微软雅黑" panose="020B0503020204020204" pitchFamily="34" charset="-122"/>
                <a:cs typeface="微软雅黑" panose="020B0503020204020204" pitchFamily="34" charset="-122"/>
                <a:sym typeface="+mn-ea"/>
              </a:rPr>
              <a:t>如特殊情况必须要求到馆办公，我馆后期将采用预约办理方式，每周集中办理。根据疫情防控进展及学校相关精神要求，返校后学校档案馆将对查档室、办公室、库房等区域及办公用品进行消毒，到馆查档人员需做好自身防护措施。</a:t>
            </a:r>
            <a:endParaRPr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p>
        </p:txBody>
      </p:sp>
      <p:sp>
        <p:nvSpPr>
          <p:cNvPr id="13" name="文本框 12"/>
          <p:cNvSpPr txBox="1"/>
          <p:nvPr/>
        </p:nvSpPr>
        <p:spPr>
          <a:xfrm>
            <a:off x="1285240" y="3160395"/>
            <a:ext cx="6410960" cy="1753235"/>
          </a:xfrm>
          <a:prstGeom prst="rect">
            <a:avLst/>
          </a:prstGeom>
          <a:noFill/>
        </p:spPr>
        <p:txBody>
          <a:bodyPr wrap="square" rtlCol="0">
            <a:spAutoFit/>
          </a:bodyPr>
          <a:p>
            <a:r>
              <a:rPr dirty="0">
                <a:latin typeface="微软雅黑" panose="020B0503020204020204" pitchFamily="34" charset="-122"/>
                <a:ea typeface="微软雅黑" panose="020B0503020204020204" pitchFamily="34" charset="-122"/>
                <a:cs typeface="微软雅黑" panose="020B0503020204020204" pitchFamily="34" charset="-122"/>
                <a:sym typeface="+mn-ea"/>
              </a:rPr>
              <a:t>疫情防控期间，为避免交叉传染，档案馆将暂停现场查档，主要通过互联网络提供电子服务，利用远程查档形式，通过档案馆官方网站公布电子查档须知，采用电子邮件等形式提供优质服务。</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用档请求请发送至档案馆查档邮箱：</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archives@mail.xjtu.edu.cn</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p>
        </p:txBody>
      </p:sp>
      <p:pic>
        <p:nvPicPr>
          <p:cNvPr id="14" name="Picture 2" descr="D:\花纹\天使.png"/>
          <p:cNvPicPr>
            <a:picLocks noChangeAspect="1"/>
          </p:cNvPicPr>
          <p:nvPr/>
        </p:nvPicPr>
        <p:blipFill>
          <a:blip r:embed="rId1"/>
          <a:stretch>
            <a:fillRect/>
          </a:stretch>
        </p:blipFill>
        <p:spPr>
          <a:xfrm rot="443539" flipH="1">
            <a:off x="668655" y="2831465"/>
            <a:ext cx="786765" cy="908685"/>
          </a:xfrm>
          <a:prstGeom prst="rect">
            <a:avLst/>
          </a:prstGeom>
          <a:noFill/>
          <a:ln w="9525">
            <a:noFill/>
          </a:ln>
        </p:spPr>
      </p:pic>
      <p:pic>
        <p:nvPicPr>
          <p:cNvPr id="15" name="Picture 2" descr="D:\花纹\天使.png"/>
          <p:cNvPicPr>
            <a:picLocks noChangeAspect="1"/>
          </p:cNvPicPr>
          <p:nvPr/>
        </p:nvPicPr>
        <p:blipFill>
          <a:blip r:embed="rId1"/>
          <a:stretch>
            <a:fillRect/>
          </a:stretch>
        </p:blipFill>
        <p:spPr>
          <a:xfrm rot="443539" flipH="1">
            <a:off x="668655" y="4598670"/>
            <a:ext cx="786765" cy="90868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428625" y="214630"/>
            <a:ext cx="6478905" cy="868045"/>
          </a:xfrm>
        </p:spPr>
        <p:txBody>
          <a:bodyPr vert="horz" wrap="square" lIns="91440" tIns="45720" rIns="91440" bIns="45720" anchor="ctr"/>
          <a:lstStyle/>
          <a:p>
            <a:pPr eaLnBrk="1" hangingPunct="1"/>
            <a:r>
              <a:rPr lang="zh-CN" altLang="en-US" dirty="0"/>
              <a:t>远程预约查档</a:t>
            </a:r>
            <a:endParaRPr lang="zh-CN" altLang="en-US" dirty="0"/>
          </a:p>
        </p:txBody>
      </p:sp>
      <p:pic>
        <p:nvPicPr>
          <p:cNvPr id="4102" name="Picture 2" descr="D:\花纹\儿童.png"/>
          <p:cNvPicPr>
            <a:picLocks noChangeAspect="1"/>
          </p:cNvPicPr>
          <p:nvPr/>
        </p:nvPicPr>
        <p:blipFill>
          <a:blip r:embed="rId1"/>
          <a:stretch>
            <a:fillRect/>
          </a:stretch>
        </p:blipFill>
        <p:spPr>
          <a:xfrm>
            <a:off x="5928995" y="5547995"/>
            <a:ext cx="2973705" cy="1167130"/>
          </a:xfrm>
          <a:prstGeom prst="rect">
            <a:avLst/>
          </a:prstGeom>
          <a:noFill/>
          <a:ln w="9525">
            <a:noFill/>
          </a:ln>
        </p:spPr>
      </p:pic>
      <p:grpSp>
        <p:nvGrpSpPr>
          <p:cNvPr id="18" name="组合 17"/>
          <p:cNvGrpSpPr/>
          <p:nvPr/>
        </p:nvGrpSpPr>
        <p:grpSpPr>
          <a:xfrm>
            <a:off x="428625" y="1439545"/>
            <a:ext cx="3680460" cy="1110615"/>
            <a:chOff x="675" y="2267"/>
            <a:chExt cx="5796" cy="1749"/>
          </a:xfrm>
        </p:grpSpPr>
        <p:pic>
          <p:nvPicPr>
            <p:cNvPr id="12" name="图片 11" descr="1996185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3260" y="366"/>
              <a:ext cx="1310" cy="5112"/>
            </a:xfrm>
            <a:prstGeom prst="rect">
              <a:avLst/>
            </a:prstGeom>
          </p:spPr>
        </p:pic>
        <p:sp>
          <p:nvSpPr>
            <p:cNvPr id="8" name="文本框 7"/>
            <p:cNvSpPr txBox="1"/>
            <p:nvPr/>
          </p:nvSpPr>
          <p:spPr>
            <a:xfrm>
              <a:off x="2706" y="2350"/>
              <a:ext cx="3354" cy="1113"/>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如何远程预约查档？</a:t>
              </a:r>
              <a:endParaRPr lang="zh-CN" altLang="en-US" sz="2000" dirty="0">
                <a:latin typeface="微软雅黑" panose="020B0503020204020204" pitchFamily="34" charset="-122"/>
                <a:ea typeface="微软雅黑" panose="020B0503020204020204" pitchFamily="34" charset="-122"/>
              </a:endParaRPr>
            </a:p>
          </p:txBody>
        </p:sp>
        <p:pic>
          <p:nvPicPr>
            <p:cNvPr id="10" name="图片 9" descr="3477373"/>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5" y="2576"/>
              <a:ext cx="1440" cy="1440"/>
            </a:xfrm>
            <a:prstGeom prst="rect">
              <a:avLst/>
            </a:prstGeom>
          </p:spPr>
        </p:pic>
      </p:grpSp>
      <p:pic>
        <p:nvPicPr>
          <p:cNvPr id="16" name="图片 15" descr="1996185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3626485" y="1469390"/>
            <a:ext cx="3201670" cy="5128895"/>
          </a:xfrm>
          <a:prstGeom prst="rect">
            <a:avLst/>
          </a:prstGeom>
        </p:spPr>
      </p:pic>
      <p:sp>
        <p:nvSpPr>
          <p:cNvPr id="15" name="文本框 14"/>
          <p:cNvSpPr txBox="1"/>
          <p:nvPr/>
        </p:nvSpPr>
        <p:spPr>
          <a:xfrm>
            <a:off x="3021965" y="2757805"/>
            <a:ext cx="3701415" cy="2553335"/>
          </a:xfrm>
          <a:prstGeom prst="rect">
            <a:avLst/>
          </a:prstGeom>
          <a:noFill/>
        </p:spPr>
        <p:txBody>
          <a:bodyPr wrap="square" rtlCol="0">
            <a:spAutoFit/>
          </a:bodyPr>
          <a:p>
            <a:r>
              <a:rPr sz="2000" dirty="0">
                <a:latin typeface="微软雅黑" panose="020B0503020204020204" pitchFamily="34" charset="-122"/>
                <a:ea typeface="微软雅黑" panose="020B0503020204020204" pitchFamily="34" charset="-122"/>
                <a:sym typeface="+mn-ea"/>
              </a:rPr>
              <a:t>将查档申请发送至档案馆邮箱：archives@mail.xjtu.edu.cn，附</a:t>
            </a:r>
            <a:r>
              <a:rPr lang="zh-CN" sz="2000" dirty="0">
                <a:latin typeface="微软雅黑" panose="020B0503020204020204" pitchFamily="34" charset="-122"/>
                <a:ea typeface="微软雅黑" panose="020B0503020204020204" pitchFamily="34" charset="-122"/>
                <a:sym typeface="+mn-ea"/>
              </a:rPr>
              <a:t>个人有效</a:t>
            </a:r>
            <a:r>
              <a:rPr sz="2000" dirty="0">
                <a:latin typeface="微软雅黑" panose="020B0503020204020204" pitchFamily="34" charset="-122"/>
                <a:ea typeface="微软雅黑" panose="020B0503020204020204" pitchFamily="34" charset="-122"/>
                <a:sym typeface="+mn-ea"/>
              </a:rPr>
              <a:t>身份证正反面</a:t>
            </a:r>
            <a:r>
              <a:rPr lang="zh-CN" sz="2000" dirty="0">
                <a:latin typeface="微软雅黑" panose="020B0503020204020204" pitchFamily="34" charset="-122"/>
                <a:ea typeface="微软雅黑" panose="020B0503020204020204" pitchFamily="34" charset="-122"/>
                <a:sym typeface="+mn-ea"/>
              </a:rPr>
              <a:t>复印件、学历证书或相关单位介绍信等手续材料，</a:t>
            </a:r>
            <a:r>
              <a:rPr sz="2000" dirty="0" err="1">
                <a:latin typeface="微软雅黑" panose="020B0503020204020204" pitchFamily="34" charset="-122"/>
                <a:ea typeface="微软雅黑" panose="020B0503020204020204" pitchFamily="34" charset="-122"/>
                <a:sym typeface="+mn-ea"/>
              </a:rPr>
              <a:t>如需邮寄请附上收件地址，</a:t>
            </a:r>
            <a:r>
              <a:rPr sz="2000" dirty="0" err="1" smtClean="0">
                <a:latin typeface="微软雅黑" panose="020B0503020204020204" pitchFamily="34" charset="-122"/>
                <a:ea typeface="微软雅黑" panose="020B0503020204020204" pitchFamily="34" charset="-122"/>
                <a:sym typeface="+mn-ea"/>
              </a:rPr>
              <a:t>联系人</a:t>
            </a:r>
            <a:r>
              <a:rPr lang="zh-CN" altLang="en-US" sz="2000" dirty="0" smtClean="0">
                <a:latin typeface="微软雅黑" panose="020B0503020204020204" pitchFamily="34" charset="-122"/>
                <a:ea typeface="微软雅黑" panose="020B0503020204020204" pitchFamily="34" charset="-122"/>
                <a:sym typeface="+mn-ea"/>
              </a:rPr>
              <a:t>姓名</a:t>
            </a:r>
            <a:r>
              <a:rPr sz="2000" dirty="0" err="1" smtClean="0">
                <a:latin typeface="微软雅黑" panose="020B0503020204020204" pitchFamily="34" charset="-122"/>
                <a:ea typeface="微软雅黑" panose="020B0503020204020204" pitchFamily="34" charset="-122"/>
                <a:sym typeface="+mn-ea"/>
              </a:rPr>
              <a:t>及电话</a:t>
            </a:r>
            <a:r>
              <a:rPr sz="2000" dirty="0" err="1">
                <a:latin typeface="微软雅黑" panose="020B0503020204020204" pitchFamily="34" charset="-122"/>
                <a:ea typeface="微软雅黑" panose="020B0503020204020204" pitchFamily="34" charset="-122"/>
                <a:sym typeface="+mn-ea"/>
              </a:rPr>
              <a:t>。具体步骤及格式请参考西安交通大学档案馆官网</a:t>
            </a:r>
            <a:r>
              <a:rPr lang="zh-CN" sz="2000" dirty="0">
                <a:latin typeface="微软雅黑" panose="020B0503020204020204" pitchFamily="34" charset="-122"/>
                <a:ea typeface="微软雅黑" panose="020B0503020204020204" pitchFamily="34" charset="-122"/>
                <a:sym typeface="+mn-ea"/>
              </a:rPr>
              <a:t>。</a:t>
            </a:r>
            <a:endParaRPr lang="zh-CN" altLang="en-US" sz="2000">
              <a:latin typeface="微软雅黑" panose="020B0503020204020204" pitchFamily="34" charset="-122"/>
              <a:ea typeface="微软雅黑" panose="020B0503020204020204" pitchFamily="34" charset="-122"/>
            </a:endParaRPr>
          </a:p>
        </p:txBody>
      </p:sp>
      <p:pic>
        <p:nvPicPr>
          <p:cNvPr id="17" name="图片 16" descr="3476599"/>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19340" y="2198370"/>
            <a:ext cx="892810" cy="10267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428625" y="214630"/>
            <a:ext cx="6478905" cy="868045"/>
          </a:xfrm>
        </p:spPr>
        <p:txBody>
          <a:bodyPr vert="horz" wrap="square" lIns="91440" tIns="45720" rIns="91440" bIns="45720" anchor="ctr"/>
          <a:lstStyle/>
          <a:p>
            <a:pPr eaLnBrk="1" hangingPunct="1"/>
            <a:r>
              <a:rPr lang="zh-CN" altLang="en-US" dirty="0"/>
              <a:t>远程预约查档</a:t>
            </a:r>
            <a:endParaRPr lang="zh-CN" altLang="en-US" dirty="0"/>
          </a:p>
        </p:txBody>
      </p:sp>
      <p:pic>
        <p:nvPicPr>
          <p:cNvPr id="4102" name="Picture 2" descr="D:\花纹\儿童.png"/>
          <p:cNvPicPr>
            <a:picLocks noChangeAspect="1"/>
          </p:cNvPicPr>
          <p:nvPr/>
        </p:nvPicPr>
        <p:blipFill>
          <a:blip r:embed="rId1"/>
          <a:stretch>
            <a:fillRect/>
          </a:stretch>
        </p:blipFill>
        <p:spPr>
          <a:xfrm>
            <a:off x="5928995" y="5547995"/>
            <a:ext cx="2973705" cy="1167130"/>
          </a:xfrm>
          <a:prstGeom prst="rect">
            <a:avLst/>
          </a:prstGeom>
          <a:noFill/>
          <a:ln w="9525">
            <a:noFill/>
          </a:ln>
        </p:spPr>
      </p:pic>
      <p:grpSp>
        <p:nvGrpSpPr>
          <p:cNvPr id="18" name="组合 17"/>
          <p:cNvGrpSpPr/>
          <p:nvPr/>
        </p:nvGrpSpPr>
        <p:grpSpPr>
          <a:xfrm>
            <a:off x="428625" y="1439545"/>
            <a:ext cx="3680460" cy="1110615"/>
            <a:chOff x="675" y="2267"/>
            <a:chExt cx="5796" cy="1749"/>
          </a:xfrm>
        </p:grpSpPr>
        <p:pic>
          <p:nvPicPr>
            <p:cNvPr id="12" name="图片 11" descr="1996185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3260" y="366"/>
              <a:ext cx="1310" cy="5112"/>
            </a:xfrm>
            <a:prstGeom prst="rect">
              <a:avLst/>
            </a:prstGeom>
          </p:spPr>
        </p:pic>
        <p:sp>
          <p:nvSpPr>
            <p:cNvPr id="8" name="文本框 7"/>
            <p:cNvSpPr txBox="1"/>
            <p:nvPr/>
          </p:nvSpPr>
          <p:spPr>
            <a:xfrm>
              <a:off x="2531" y="2350"/>
              <a:ext cx="3656" cy="1113"/>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什么情况能通过远程申请完成查档？</a:t>
              </a:r>
              <a:endParaRPr lang="zh-CN" altLang="en-US" sz="2000" dirty="0">
                <a:latin typeface="微软雅黑" panose="020B0503020204020204" pitchFamily="34" charset="-122"/>
                <a:ea typeface="微软雅黑" panose="020B0503020204020204" pitchFamily="34" charset="-122"/>
              </a:endParaRPr>
            </a:p>
          </p:txBody>
        </p:sp>
        <p:pic>
          <p:nvPicPr>
            <p:cNvPr id="10" name="图片 9" descr="3477373"/>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5" y="2576"/>
              <a:ext cx="1440" cy="1440"/>
            </a:xfrm>
            <a:prstGeom prst="rect">
              <a:avLst/>
            </a:prstGeom>
          </p:spPr>
        </p:pic>
      </p:grpSp>
      <p:grpSp>
        <p:nvGrpSpPr>
          <p:cNvPr id="23" name="组合 22"/>
          <p:cNvGrpSpPr/>
          <p:nvPr/>
        </p:nvGrpSpPr>
        <p:grpSpPr>
          <a:xfrm>
            <a:off x="4506595" y="1823720"/>
            <a:ext cx="3895090" cy="1809115"/>
            <a:chOff x="2238" y="3889"/>
            <a:chExt cx="6134" cy="2849"/>
          </a:xfrm>
        </p:grpSpPr>
        <p:pic>
          <p:nvPicPr>
            <p:cNvPr id="16" name="图片 15" descr="1996185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3563" y="2951"/>
              <a:ext cx="2462" cy="5112"/>
            </a:xfrm>
            <a:prstGeom prst="rect">
              <a:avLst/>
            </a:prstGeom>
          </p:spPr>
        </p:pic>
        <p:sp>
          <p:nvSpPr>
            <p:cNvPr id="15" name="文本框 14"/>
            <p:cNvSpPr txBox="1"/>
            <p:nvPr/>
          </p:nvSpPr>
          <p:spPr>
            <a:xfrm>
              <a:off x="2499" y="4465"/>
              <a:ext cx="3630" cy="2082"/>
            </a:xfrm>
            <a:prstGeom prst="rect">
              <a:avLst/>
            </a:prstGeom>
            <a:noFill/>
          </p:spPr>
          <p:txBody>
            <a:bodyPr wrap="square" rtlCol="0">
              <a:spAutoFit/>
            </a:bodyPr>
            <a:p>
              <a:r>
                <a:rPr lang="zh-CN" altLang="en-US" sz="2000">
                  <a:latin typeface="微软雅黑" panose="020B0503020204020204" pitchFamily="34" charset="-122"/>
                  <a:ea typeface="微软雅黑" panose="020B0503020204020204" pitchFamily="34" charset="-122"/>
                </a:rPr>
                <a:t>现阶段有查档需求都是可以通过远程申请的。特殊情况我们会与你联系。</a:t>
              </a:r>
              <a:endParaRPr lang="zh-CN" altLang="en-US" sz="2000">
                <a:latin typeface="微软雅黑" panose="020B0503020204020204" pitchFamily="34" charset="-122"/>
                <a:ea typeface="微软雅黑" panose="020B0503020204020204" pitchFamily="34" charset="-122"/>
              </a:endParaRPr>
            </a:p>
          </p:txBody>
        </p:sp>
        <p:pic>
          <p:nvPicPr>
            <p:cNvPr id="17" name="图片 16" descr="3476599"/>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32" y="3889"/>
              <a:ext cx="1440" cy="1440"/>
            </a:xfrm>
            <a:prstGeom prst="rect">
              <a:avLst/>
            </a:prstGeom>
          </p:spPr>
        </p:pic>
      </p:grpSp>
      <p:grpSp>
        <p:nvGrpSpPr>
          <p:cNvPr id="24" name="组合 23"/>
          <p:cNvGrpSpPr/>
          <p:nvPr/>
        </p:nvGrpSpPr>
        <p:grpSpPr>
          <a:xfrm>
            <a:off x="412115" y="3289300"/>
            <a:ext cx="3681095" cy="1325245"/>
            <a:chOff x="762" y="7440"/>
            <a:chExt cx="5797" cy="2087"/>
          </a:xfrm>
        </p:grpSpPr>
        <p:pic>
          <p:nvPicPr>
            <p:cNvPr id="20" name="图片 19" descr="1996185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3162" y="5724"/>
              <a:ext cx="1681" cy="5112"/>
            </a:xfrm>
            <a:prstGeom prst="rect">
              <a:avLst/>
            </a:prstGeom>
          </p:spPr>
        </p:pic>
        <p:sp>
          <p:nvSpPr>
            <p:cNvPr id="21" name="文本框 20"/>
            <p:cNvSpPr txBox="1"/>
            <p:nvPr/>
          </p:nvSpPr>
          <p:spPr>
            <a:xfrm>
              <a:off x="2793" y="7522"/>
              <a:ext cx="3354" cy="1598"/>
            </a:xfrm>
            <a:prstGeom prst="rect">
              <a:avLst/>
            </a:prstGeom>
            <a:noFill/>
          </p:spPr>
          <p:txBody>
            <a:bodyPr wrap="square" rtlCol="0">
              <a:spAutoFit/>
            </a:bodyPr>
            <a:p>
              <a:r>
                <a:rPr lang="zh-CN" altLang="en-US" sz="2000" dirty="0">
                  <a:latin typeface="微软雅黑" panose="020B0503020204020204" pitchFamily="34" charset="-122"/>
                  <a:ea typeface="微软雅黑" panose="020B0503020204020204" pitchFamily="34" charset="-122"/>
                </a:rPr>
                <a:t>我现在需要成绩单，应该怎么办呢？</a:t>
              </a:r>
              <a:endParaRPr lang="zh-CN" altLang="en-US" sz="2000" dirty="0">
                <a:latin typeface="微软雅黑" panose="020B0503020204020204" pitchFamily="34" charset="-122"/>
                <a:ea typeface="微软雅黑" panose="020B0503020204020204" pitchFamily="34" charset="-122"/>
              </a:endParaRPr>
            </a:p>
          </p:txBody>
        </p:sp>
        <p:pic>
          <p:nvPicPr>
            <p:cNvPr id="22" name="图片 21" descr="3477373"/>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 y="8087"/>
              <a:ext cx="1440" cy="1440"/>
            </a:xfrm>
            <a:prstGeom prst="rect">
              <a:avLst/>
            </a:prstGeom>
          </p:spPr>
        </p:pic>
      </p:grpSp>
      <p:pic>
        <p:nvPicPr>
          <p:cNvPr id="26" name="图片 25" descr="1996185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4550410" y="3549650"/>
            <a:ext cx="2201545" cy="4002405"/>
          </a:xfrm>
          <a:prstGeom prst="rect">
            <a:avLst/>
          </a:prstGeom>
        </p:spPr>
      </p:pic>
      <p:sp>
        <p:nvSpPr>
          <p:cNvPr id="27" name="文本框 26"/>
          <p:cNvSpPr txBox="1"/>
          <p:nvPr/>
        </p:nvSpPr>
        <p:spPr>
          <a:xfrm>
            <a:off x="3929380" y="4612640"/>
            <a:ext cx="2905760" cy="1938020"/>
          </a:xfrm>
          <a:prstGeom prst="rect">
            <a:avLst/>
          </a:prstGeom>
          <a:noFill/>
        </p:spPr>
        <p:txBody>
          <a:bodyPr wrap="square" rtlCol="0">
            <a:spAutoFit/>
          </a:bodyPr>
          <a:p>
            <a:r>
              <a:rPr lang="zh-CN" altLang="en-US" sz="2000">
                <a:latin typeface="微软雅黑" panose="020B0503020204020204" pitchFamily="34" charset="-122"/>
                <a:ea typeface="微软雅黑" panose="020B0503020204020204" pitchFamily="34" charset="-122"/>
              </a:rPr>
              <a:t>拟写一个申请，附上身份证正反面复印件，发到指定邮箱，同时留下收件地址、联系人及电话，我们会邮寄到家哦</a:t>
            </a:r>
            <a:r>
              <a:rPr lang="en-US" altLang="zh-CN" sz="2000">
                <a:latin typeface="微软雅黑" panose="020B0503020204020204" pitchFamily="34" charset="-122"/>
                <a:ea typeface="微软雅黑" panose="020B0503020204020204" pitchFamily="34" charset="-122"/>
              </a:rPr>
              <a:t>~</a:t>
            </a:r>
            <a:endParaRPr lang="en-US" altLang="zh-CN" sz="2000">
              <a:latin typeface="微软雅黑" panose="020B0503020204020204" pitchFamily="34" charset="-122"/>
              <a:ea typeface="微软雅黑" panose="020B0503020204020204" pitchFamily="34" charset="-122"/>
            </a:endParaRPr>
          </a:p>
        </p:txBody>
      </p:sp>
      <p:pic>
        <p:nvPicPr>
          <p:cNvPr id="28" name="图片 27" descr="3476599"/>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99020" y="4175125"/>
            <a:ext cx="914400" cy="914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428625" y="214630"/>
            <a:ext cx="6478905" cy="868045"/>
          </a:xfrm>
        </p:spPr>
        <p:txBody>
          <a:bodyPr vert="horz" wrap="square" lIns="91440" tIns="45720" rIns="91440" bIns="45720" anchor="ctr"/>
          <a:lstStyle/>
          <a:p>
            <a:pPr eaLnBrk="1" hangingPunct="1"/>
            <a:r>
              <a:rPr lang="zh-CN" altLang="en-US" dirty="0"/>
              <a:t>远程预约查档</a:t>
            </a:r>
            <a:endParaRPr lang="zh-CN" altLang="en-US" dirty="0"/>
          </a:p>
        </p:txBody>
      </p:sp>
      <p:pic>
        <p:nvPicPr>
          <p:cNvPr id="12" name="图片 11" descr="19961850"/>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5400000">
            <a:off x="1739265" y="491490"/>
            <a:ext cx="1493520" cy="3246120"/>
          </a:xfrm>
          <a:prstGeom prst="rect">
            <a:avLst/>
          </a:prstGeom>
        </p:spPr>
      </p:pic>
      <p:sp>
        <p:nvSpPr>
          <p:cNvPr id="8" name="文本框 7"/>
          <p:cNvSpPr txBox="1"/>
          <p:nvPr/>
        </p:nvSpPr>
        <p:spPr>
          <a:xfrm>
            <a:off x="1665605" y="1492250"/>
            <a:ext cx="2336165" cy="1322070"/>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学信网查不到我的证书信息，我现在需要认证学历学位怎么办？</a:t>
            </a:r>
            <a:endParaRPr lang="zh-CN" altLang="en-US" sz="2000" dirty="0">
              <a:latin typeface="微软雅黑" panose="020B0503020204020204" pitchFamily="34" charset="-122"/>
              <a:ea typeface="微软雅黑" panose="020B0503020204020204" pitchFamily="34" charset="-122"/>
            </a:endParaRPr>
          </a:p>
        </p:txBody>
      </p:sp>
      <p:pic>
        <p:nvPicPr>
          <p:cNvPr id="10" name="图片 9" descr="347737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6870" y="2209800"/>
            <a:ext cx="914400" cy="914400"/>
          </a:xfrm>
          <a:prstGeom prst="rect">
            <a:avLst/>
          </a:prstGeom>
        </p:spPr>
      </p:pic>
      <p:pic>
        <p:nvPicPr>
          <p:cNvPr id="16" name="图片 15" descr="19961850"/>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16200000">
            <a:off x="5139690" y="1313180"/>
            <a:ext cx="1847215" cy="3495675"/>
          </a:xfrm>
          <a:prstGeom prst="rect">
            <a:avLst/>
          </a:prstGeom>
        </p:spPr>
      </p:pic>
      <p:sp>
        <p:nvSpPr>
          <p:cNvPr id="15" name="文本框 14"/>
          <p:cNvSpPr txBox="1"/>
          <p:nvPr/>
        </p:nvSpPr>
        <p:spPr>
          <a:xfrm>
            <a:off x="4511040" y="2256790"/>
            <a:ext cx="2560320" cy="1630045"/>
          </a:xfrm>
          <a:prstGeom prst="rect">
            <a:avLst/>
          </a:prstGeom>
          <a:noFill/>
        </p:spPr>
        <p:txBody>
          <a:bodyPr wrap="square" rtlCol="0">
            <a:spAutoFit/>
          </a:bodyPr>
          <a:p>
            <a:r>
              <a:rPr lang="zh-CN" altLang="en-US" sz="2000">
                <a:latin typeface="微软雅黑" panose="020B0503020204020204" pitchFamily="34" charset="-122"/>
                <a:ea typeface="微软雅黑" panose="020B0503020204020204" pitchFamily="34" charset="-122"/>
              </a:rPr>
              <a:t>按要求将申请发到指定邮箱，附上你的毕业证、学位证以及联系方式，我们会与你联系哦</a:t>
            </a:r>
            <a:r>
              <a:rPr lang="en-US" altLang="zh-CN" sz="2000">
                <a:latin typeface="微软雅黑" panose="020B0503020204020204" pitchFamily="34" charset="-122"/>
                <a:ea typeface="微软雅黑" panose="020B0503020204020204" pitchFamily="34" charset="-122"/>
              </a:rPr>
              <a:t>~</a:t>
            </a:r>
            <a:endParaRPr lang="en-US" altLang="zh-CN" sz="2000">
              <a:latin typeface="微软雅黑" panose="020B0503020204020204" pitchFamily="34" charset="-122"/>
              <a:ea typeface="微软雅黑" panose="020B0503020204020204" pitchFamily="34" charset="-122"/>
            </a:endParaRPr>
          </a:p>
        </p:txBody>
      </p:sp>
      <p:pic>
        <p:nvPicPr>
          <p:cNvPr id="17" name="图片 16" descr="3476599"/>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45070" y="1891030"/>
            <a:ext cx="914400" cy="914400"/>
          </a:xfrm>
          <a:prstGeom prst="rect">
            <a:avLst/>
          </a:prstGeom>
        </p:spPr>
      </p:pic>
      <p:grpSp>
        <p:nvGrpSpPr>
          <p:cNvPr id="24" name="组合 23"/>
          <p:cNvGrpSpPr/>
          <p:nvPr/>
        </p:nvGrpSpPr>
        <p:grpSpPr>
          <a:xfrm>
            <a:off x="412115" y="3648075"/>
            <a:ext cx="3681095" cy="1325245"/>
            <a:chOff x="762" y="7440"/>
            <a:chExt cx="5797" cy="2087"/>
          </a:xfrm>
        </p:grpSpPr>
        <p:pic>
          <p:nvPicPr>
            <p:cNvPr id="20" name="图片 19" descr="19961850"/>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5400000">
              <a:off x="3162" y="5724"/>
              <a:ext cx="1681" cy="5112"/>
            </a:xfrm>
            <a:prstGeom prst="rect">
              <a:avLst/>
            </a:prstGeom>
          </p:spPr>
        </p:pic>
        <p:sp>
          <p:nvSpPr>
            <p:cNvPr id="21" name="文本框 20"/>
            <p:cNvSpPr txBox="1"/>
            <p:nvPr/>
          </p:nvSpPr>
          <p:spPr>
            <a:xfrm>
              <a:off x="2793" y="7522"/>
              <a:ext cx="3354" cy="1598"/>
            </a:xfrm>
            <a:prstGeom prst="rect">
              <a:avLst/>
            </a:prstGeom>
            <a:noFill/>
          </p:spPr>
          <p:txBody>
            <a:bodyPr wrap="square" rtlCol="0">
              <a:spAutoFit/>
            </a:bodyPr>
            <a:p>
              <a:r>
                <a:rPr lang="zh-CN" altLang="en-US" sz="2000" dirty="0">
                  <a:latin typeface="微软雅黑" panose="020B0503020204020204" pitchFamily="34" charset="-122"/>
                  <a:ea typeface="微软雅黑" panose="020B0503020204020204" pitchFamily="34" charset="-122"/>
                </a:rPr>
                <a:t>我需要课题结题证明应该怎么办呢？</a:t>
              </a:r>
              <a:endParaRPr lang="zh-CN" altLang="en-US" sz="2000" dirty="0">
                <a:latin typeface="微软雅黑" panose="020B0503020204020204" pitchFamily="34" charset="-122"/>
                <a:ea typeface="微软雅黑" panose="020B0503020204020204" pitchFamily="34" charset="-122"/>
              </a:endParaRPr>
            </a:p>
          </p:txBody>
        </p:sp>
        <p:pic>
          <p:nvPicPr>
            <p:cNvPr id="22" name="图片 21" descr="347737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2" y="8087"/>
              <a:ext cx="1440" cy="1440"/>
            </a:xfrm>
            <a:prstGeom prst="rect">
              <a:avLst/>
            </a:prstGeom>
          </p:spPr>
        </p:pic>
      </p:grpSp>
      <p:pic>
        <p:nvPicPr>
          <p:cNvPr id="26" name="图片 25" descr="19961850"/>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16200000">
            <a:off x="4893945" y="3559175"/>
            <a:ext cx="2075180" cy="3858260"/>
          </a:xfrm>
          <a:prstGeom prst="rect">
            <a:avLst/>
          </a:prstGeom>
        </p:spPr>
      </p:pic>
      <p:sp>
        <p:nvSpPr>
          <p:cNvPr id="27" name="文本框 26"/>
          <p:cNvSpPr txBox="1"/>
          <p:nvPr/>
        </p:nvSpPr>
        <p:spPr>
          <a:xfrm>
            <a:off x="4206875" y="4612640"/>
            <a:ext cx="2864485" cy="1630045"/>
          </a:xfrm>
          <a:prstGeom prst="rect">
            <a:avLst/>
          </a:prstGeom>
          <a:noFill/>
        </p:spPr>
        <p:txBody>
          <a:bodyPr wrap="square" rtlCol="0">
            <a:spAutoFit/>
          </a:bodyPr>
          <a:p>
            <a:r>
              <a:rPr lang="zh-CN" altLang="en-US" sz="2000">
                <a:latin typeface="微软雅黑" panose="020B0503020204020204" pitchFamily="34" charset="-122"/>
                <a:ea typeface="微软雅黑" panose="020B0503020204020204" pitchFamily="34" charset="-122"/>
              </a:rPr>
              <a:t>请先将申请发到指定邮箱，同时留下联系电话及地址，已数字化的档案我们会直接邮寄，其他情况我们会与你联系。</a:t>
            </a:r>
            <a:endParaRPr lang="zh-CN" altLang="en-US" sz="2000">
              <a:latin typeface="微软雅黑" panose="020B0503020204020204" pitchFamily="34" charset="-122"/>
              <a:ea typeface="微软雅黑" panose="020B0503020204020204" pitchFamily="34" charset="-122"/>
            </a:endParaRPr>
          </a:p>
        </p:txBody>
      </p:sp>
      <p:pic>
        <p:nvPicPr>
          <p:cNvPr id="28" name="图片 27" descr="3476599"/>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42530" y="4175125"/>
            <a:ext cx="914400" cy="914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428625" y="214630"/>
            <a:ext cx="6478905" cy="868045"/>
          </a:xfrm>
        </p:spPr>
        <p:txBody>
          <a:bodyPr vert="horz" wrap="square" lIns="91440" tIns="45720" rIns="91440" bIns="45720" anchor="ctr"/>
          <a:lstStyle/>
          <a:p>
            <a:pPr eaLnBrk="1" hangingPunct="1"/>
            <a:r>
              <a:rPr lang="zh-CN" altLang="en-US" dirty="0"/>
              <a:t>远程预约查档</a:t>
            </a:r>
            <a:endParaRPr lang="zh-CN" altLang="en-US" dirty="0"/>
          </a:p>
        </p:txBody>
      </p:sp>
      <p:pic>
        <p:nvPicPr>
          <p:cNvPr id="4102" name="Picture 2" descr="D:\花纹\儿童.png"/>
          <p:cNvPicPr>
            <a:picLocks noChangeAspect="1"/>
          </p:cNvPicPr>
          <p:nvPr/>
        </p:nvPicPr>
        <p:blipFill>
          <a:blip r:embed="rId1"/>
          <a:stretch>
            <a:fillRect/>
          </a:stretch>
        </p:blipFill>
        <p:spPr>
          <a:xfrm>
            <a:off x="5928995" y="5547995"/>
            <a:ext cx="2973705" cy="1167130"/>
          </a:xfrm>
          <a:prstGeom prst="rect">
            <a:avLst/>
          </a:prstGeom>
          <a:noFill/>
          <a:ln w="9525">
            <a:noFill/>
          </a:ln>
        </p:spPr>
      </p:pic>
      <p:grpSp>
        <p:nvGrpSpPr>
          <p:cNvPr id="18" name="组合 17"/>
          <p:cNvGrpSpPr/>
          <p:nvPr/>
        </p:nvGrpSpPr>
        <p:grpSpPr>
          <a:xfrm>
            <a:off x="428625" y="1439545"/>
            <a:ext cx="3680460" cy="1110615"/>
            <a:chOff x="675" y="2267"/>
            <a:chExt cx="5796" cy="1749"/>
          </a:xfrm>
        </p:grpSpPr>
        <p:pic>
          <p:nvPicPr>
            <p:cNvPr id="12" name="图片 11" descr="1996185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3260" y="366"/>
              <a:ext cx="1310" cy="5112"/>
            </a:xfrm>
            <a:prstGeom prst="rect">
              <a:avLst/>
            </a:prstGeom>
          </p:spPr>
        </p:pic>
        <p:sp>
          <p:nvSpPr>
            <p:cNvPr id="8" name="文本框 7"/>
            <p:cNvSpPr txBox="1"/>
            <p:nvPr/>
          </p:nvSpPr>
          <p:spPr>
            <a:xfrm>
              <a:off x="2706" y="2350"/>
              <a:ext cx="3354" cy="1113"/>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我拿到的档案是原件吗？</a:t>
              </a:r>
              <a:endParaRPr lang="zh-CN" altLang="en-US" sz="2000" dirty="0">
                <a:latin typeface="微软雅黑" panose="020B0503020204020204" pitchFamily="34" charset="-122"/>
                <a:ea typeface="微软雅黑" panose="020B0503020204020204" pitchFamily="34" charset="-122"/>
              </a:endParaRPr>
            </a:p>
          </p:txBody>
        </p:sp>
        <p:pic>
          <p:nvPicPr>
            <p:cNvPr id="10" name="图片 9" descr="3477373"/>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5" y="2576"/>
              <a:ext cx="1440" cy="1440"/>
            </a:xfrm>
            <a:prstGeom prst="rect">
              <a:avLst/>
            </a:prstGeom>
          </p:spPr>
        </p:pic>
      </p:grpSp>
      <p:grpSp>
        <p:nvGrpSpPr>
          <p:cNvPr id="23" name="组合 22"/>
          <p:cNvGrpSpPr/>
          <p:nvPr/>
        </p:nvGrpSpPr>
        <p:grpSpPr>
          <a:xfrm>
            <a:off x="4506595" y="1823720"/>
            <a:ext cx="3895090" cy="1809115"/>
            <a:chOff x="2238" y="3889"/>
            <a:chExt cx="6134" cy="2849"/>
          </a:xfrm>
        </p:grpSpPr>
        <p:pic>
          <p:nvPicPr>
            <p:cNvPr id="16" name="图片 15" descr="1996185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3563" y="2951"/>
              <a:ext cx="2462" cy="5112"/>
            </a:xfrm>
            <a:prstGeom prst="rect">
              <a:avLst/>
            </a:prstGeom>
          </p:spPr>
        </p:pic>
        <p:sp>
          <p:nvSpPr>
            <p:cNvPr id="15" name="文本框 14"/>
            <p:cNvSpPr txBox="1"/>
            <p:nvPr/>
          </p:nvSpPr>
          <p:spPr>
            <a:xfrm>
              <a:off x="2499" y="4465"/>
              <a:ext cx="3630" cy="2082"/>
            </a:xfrm>
            <a:prstGeom prst="rect">
              <a:avLst/>
            </a:prstGeom>
            <a:noFill/>
          </p:spPr>
          <p:txBody>
            <a:bodyPr wrap="square" rtlCol="0">
              <a:spAutoFit/>
            </a:bodyPr>
            <a:p>
              <a:r>
                <a:rPr lang="zh-CN" altLang="en-US" sz="2000">
                  <a:latin typeface="微软雅黑" panose="020B0503020204020204" pitchFamily="34" charset="-122"/>
                  <a:ea typeface="微软雅黑" panose="020B0503020204020204" pitchFamily="34" charset="-122"/>
                </a:rPr>
                <a:t>不是的，是加盖档案专用章的复印件，与原件具有同等效应。</a:t>
              </a:r>
              <a:endParaRPr lang="zh-CN" altLang="en-US" sz="2000">
                <a:latin typeface="微软雅黑" panose="020B0503020204020204" pitchFamily="34" charset="-122"/>
                <a:ea typeface="微软雅黑" panose="020B0503020204020204" pitchFamily="34" charset="-122"/>
              </a:endParaRPr>
            </a:p>
          </p:txBody>
        </p:sp>
        <p:pic>
          <p:nvPicPr>
            <p:cNvPr id="17" name="图片 16" descr="3476599"/>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32" y="3889"/>
              <a:ext cx="1440" cy="1440"/>
            </a:xfrm>
            <a:prstGeom prst="rect">
              <a:avLst/>
            </a:prstGeom>
          </p:spPr>
        </p:pic>
      </p:grpSp>
      <p:grpSp>
        <p:nvGrpSpPr>
          <p:cNvPr id="24" name="组合 23"/>
          <p:cNvGrpSpPr/>
          <p:nvPr/>
        </p:nvGrpSpPr>
        <p:grpSpPr>
          <a:xfrm>
            <a:off x="412115" y="3289300"/>
            <a:ext cx="3681095" cy="1325245"/>
            <a:chOff x="762" y="7440"/>
            <a:chExt cx="5797" cy="2087"/>
          </a:xfrm>
        </p:grpSpPr>
        <p:pic>
          <p:nvPicPr>
            <p:cNvPr id="20" name="图片 19" descr="1996185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3162" y="5724"/>
              <a:ext cx="1681" cy="5112"/>
            </a:xfrm>
            <a:prstGeom prst="rect">
              <a:avLst/>
            </a:prstGeom>
          </p:spPr>
        </p:pic>
        <p:sp>
          <p:nvSpPr>
            <p:cNvPr id="21" name="文本框 20"/>
            <p:cNvSpPr txBox="1"/>
            <p:nvPr/>
          </p:nvSpPr>
          <p:spPr>
            <a:xfrm>
              <a:off x="2793" y="7522"/>
              <a:ext cx="3354" cy="1598"/>
            </a:xfrm>
            <a:prstGeom prst="rect">
              <a:avLst/>
            </a:prstGeom>
            <a:noFill/>
          </p:spPr>
          <p:txBody>
            <a:bodyPr wrap="square" rtlCol="0">
              <a:spAutoFit/>
            </a:bodyPr>
            <a:p>
              <a:r>
                <a:rPr lang="zh-CN" altLang="en-US" sz="2000" dirty="0">
                  <a:latin typeface="微软雅黑" panose="020B0503020204020204" pitchFamily="34" charset="-122"/>
                  <a:ea typeface="微软雅黑" panose="020B0503020204020204" pitchFamily="34" charset="-122"/>
                </a:rPr>
                <a:t>疫情过后，我人在外地，还能通过远程查档吗？</a:t>
              </a:r>
              <a:endParaRPr lang="zh-CN" altLang="en-US" sz="2000" dirty="0">
                <a:latin typeface="微软雅黑" panose="020B0503020204020204" pitchFamily="34" charset="-122"/>
                <a:ea typeface="微软雅黑" panose="020B0503020204020204" pitchFamily="34" charset="-122"/>
              </a:endParaRPr>
            </a:p>
          </p:txBody>
        </p:sp>
        <p:pic>
          <p:nvPicPr>
            <p:cNvPr id="22" name="图片 21" descr="3477373"/>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 y="8087"/>
              <a:ext cx="1440" cy="1440"/>
            </a:xfrm>
            <a:prstGeom prst="rect">
              <a:avLst/>
            </a:prstGeom>
          </p:spPr>
        </p:pic>
      </p:grpSp>
      <p:pic>
        <p:nvPicPr>
          <p:cNvPr id="26" name="图片 25" descr="1996185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4641215" y="3640455"/>
            <a:ext cx="2201545" cy="3821430"/>
          </a:xfrm>
          <a:prstGeom prst="rect">
            <a:avLst/>
          </a:prstGeom>
        </p:spPr>
      </p:pic>
      <p:sp>
        <p:nvSpPr>
          <p:cNvPr id="27" name="文本框 26"/>
          <p:cNvSpPr txBox="1"/>
          <p:nvPr/>
        </p:nvSpPr>
        <p:spPr>
          <a:xfrm>
            <a:off x="4022090" y="4684395"/>
            <a:ext cx="2741295" cy="1630045"/>
          </a:xfrm>
          <a:prstGeom prst="rect">
            <a:avLst/>
          </a:prstGeom>
          <a:noFill/>
        </p:spPr>
        <p:txBody>
          <a:bodyPr wrap="square" rtlCol="0">
            <a:spAutoFit/>
          </a:bodyPr>
          <a:p>
            <a:r>
              <a:rPr lang="zh-CN" altLang="en-US" sz="2000">
                <a:latin typeface="微软雅黑" panose="020B0503020204020204" pitchFamily="34" charset="-122"/>
                <a:ea typeface="微软雅黑" panose="020B0503020204020204" pitchFamily="34" charset="-122"/>
              </a:rPr>
              <a:t>可以的，远程查档是我们基本查档方式之一，不管什么时候，都是可以通过邮件申请预约的呢</a:t>
            </a:r>
            <a:r>
              <a:rPr lang="en-US" altLang="zh-CN" sz="2000">
                <a:latin typeface="微软雅黑" panose="020B0503020204020204" pitchFamily="34" charset="-122"/>
                <a:ea typeface="微软雅黑" panose="020B0503020204020204" pitchFamily="34" charset="-122"/>
              </a:rPr>
              <a:t>~</a:t>
            </a:r>
            <a:endParaRPr lang="en-US" altLang="zh-CN" sz="2000">
              <a:latin typeface="微软雅黑" panose="020B0503020204020204" pitchFamily="34" charset="-122"/>
              <a:ea typeface="微软雅黑" panose="020B0503020204020204" pitchFamily="34" charset="-122"/>
            </a:endParaRPr>
          </a:p>
        </p:txBody>
      </p:sp>
      <p:pic>
        <p:nvPicPr>
          <p:cNvPr id="28" name="图片 27" descr="3476599"/>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99020" y="4175125"/>
            <a:ext cx="914400" cy="914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br>
              <a:rPr lang="zh-CN" altLang="en-US" dirty="0">
                <a:sym typeface="+mn-ea"/>
              </a:rPr>
            </a:br>
            <a:r>
              <a:rPr lang="zh-CN" altLang="en-US" dirty="0">
                <a:sym typeface="+mn-ea"/>
              </a:rPr>
              <a:t>档案利用相关问题解答</a:t>
            </a:r>
            <a:br>
              <a:rPr lang="zh-CN" altLang="en-US" dirty="0"/>
            </a:br>
            <a:endParaRPr lang="zh-CN" altLang="en-US"/>
          </a:p>
        </p:txBody>
      </p:sp>
      <p:sp>
        <p:nvSpPr>
          <p:cNvPr id="3" name="文本占位符 2"/>
          <p:cNvSpPr>
            <a:spLocks noGrp="1"/>
          </p:cNvSpPr>
          <p:nvPr>
            <p:ph type="body" idx="1"/>
          </p:nvPr>
        </p:nvSpPr>
        <p:spPr>
          <a:xfrm>
            <a:off x="672465" y="1535113"/>
            <a:ext cx="4040188" cy="639762"/>
          </a:xfrm>
          <a:solidFill>
            <a:srgbClr val="BFD844"/>
          </a:solidFill>
        </p:spPr>
        <p:txBody>
          <a:bodyPr/>
          <a:p>
            <a:r>
              <a:rPr lang="zh-CN" altLang="en-US">
                <a:sym typeface="+mn-ea"/>
              </a:rPr>
              <a:t> </a:t>
            </a:r>
            <a:endParaRPr lang="zh-CN" altLang="en-US"/>
          </a:p>
          <a:p>
            <a:r>
              <a:rPr lang="zh-CN" altLang="en-US"/>
              <a:t>           </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档案利用宝典</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8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内容占位符 6" descr="592D335D0061A6499428499DC4B_7F76558D_51EC"/>
          <p:cNvPicPr>
            <a:picLocks noChangeAspect="1"/>
          </p:cNvPicPr>
          <p:nvPr>
            <p:ph sz="half" idx="2"/>
          </p:nvPr>
        </p:nvPicPr>
        <p:blipFill>
          <a:blip r:embed="rId1"/>
          <a:stretch>
            <a:fillRect/>
          </a:stretch>
        </p:blipFill>
        <p:spPr>
          <a:xfrm>
            <a:off x="648335" y="4117975"/>
            <a:ext cx="4040505" cy="2322195"/>
          </a:xfrm>
          <a:prstGeom prst="rect">
            <a:avLst/>
          </a:prstGeom>
        </p:spPr>
      </p:pic>
      <p:pic>
        <p:nvPicPr>
          <p:cNvPr id="8" name="内容占位符 7" descr="20170329102427_69199"/>
          <p:cNvPicPr>
            <a:picLocks noChangeAspect="1"/>
          </p:cNvPicPr>
          <p:nvPr>
            <p:ph sz="quarter" idx="4"/>
          </p:nvPr>
        </p:nvPicPr>
        <p:blipFill>
          <a:blip r:embed="rId2"/>
          <a:stretch>
            <a:fillRect/>
          </a:stretch>
        </p:blipFill>
        <p:spPr>
          <a:xfrm>
            <a:off x="4969510" y="1535430"/>
            <a:ext cx="3430270" cy="4904105"/>
          </a:xfrm>
          <a:prstGeom prst="rect">
            <a:avLst/>
          </a:prstGeom>
        </p:spPr>
      </p:pic>
      <p:pic>
        <p:nvPicPr>
          <p:cNvPr id="10" name="图片 9" descr="3481816"/>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8335" y="1067435"/>
            <a:ext cx="902970" cy="1035685"/>
          </a:xfrm>
          <a:prstGeom prst="rect">
            <a:avLst/>
          </a:prstGeom>
        </p:spPr>
      </p:pic>
      <p:sp>
        <p:nvSpPr>
          <p:cNvPr id="9" name="文本框 8"/>
          <p:cNvSpPr txBox="1"/>
          <p:nvPr/>
        </p:nvSpPr>
        <p:spPr>
          <a:xfrm>
            <a:off x="648335" y="2453005"/>
            <a:ext cx="4040505" cy="1322070"/>
          </a:xfrm>
          <a:prstGeom prst="rect">
            <a:avLst/>
          </a:prstGeom>
          <a:solidFill>
            <a:srgbClr val="D9E890"/>
          </a:solidFill>
        </p:spPr>
        <p:txBody>
          <a:bodyPr wrap="square" rtlCol="0">
            <a:spAutoFit/>
          </a:bodyPr>
          <a:p>
            <a:r>
              <a:rPr lang="en-US" altLang="zh-CN" sz="2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现双手奉上档案馆</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档案利用宝典</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，帮助每一位师生熟悉了解日常档案利用知识，请大家拿纸笔记好哦</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br>
              <a:rPr lang="zh-CN" altLang="en-US" dirty="0">
                <a:sym typeface="+mn-ea"/>
              </a:rPr>
            </a:br>
            <a:r>
              <a:rPr lang="zh-CN" altLang="en-US" dirty="0">
                <a:sym typeface="+mn-ea"/>
              </a:rPr>
              <a:t>档案利用相关问题解答</a:t>
            </a:r>
            <a:br>
              <a:rPr lang="zh-CN" altLang="en-US" dirty="0"/>
            </a:br>
            <a:endParaRPr lang="zh-CN" altLang="en-US"/>
          </a:p>
        </p:txBody>
      </p:sp>
      <p:sp>
        <p:nvSpPr>
          <p:cNvPr id="3" name="文本占位符 2"/>
          <p:cNvSpPr>
            <a:spLocks noGrp="1"/>
          </p:cNvSpPr>
          <p:nvPr>
            <p:ph type="body" idx="1"/>
          </p:nvPr>
        </p:nvSpPr>
        <p:spPr>
          <a:solidFill>
            <a:srgbClr val="BFD844"/>
          </a:solidFill>
        </p:spPr>
        <p:txBody>
          <a:bodyPr/>
          <a:p>
            <a:r>
              <a:rPr lang="zh-CN" altLang="en-US">
                <a:latin typeface="微软雅黑" panose="020B0503020204020204" pitchFamily="34" charset="-122"/>
                <a:ea typeface="微软雅黑" panose="020B0503020204020204" pitchFamily="34" charset="-122"/>
                <a:sym typeface="+mn-ea"/>
              </a:rPr>
              <a:t>什么是档案？</a:t>
            </a:r>
            <a:endParaRPr lang="zh-CN" altLang="en-US"/>
          </a:p>
        </p:txBody>
      </p:sp>
      <p:sp>
        <p:nvSpPr>
          <p:cNvPr id="4" name="内容占位符 3"/>
          <p:cNvSpPr>
            <a:spLocks noGrp="1"/>
          </p:cNvSpPr>
          <p:nvPr>
            <p:ph sz="half" idx="2"/>
          </p:nvPr>
        </p:nvSpPr>
        <p:spPr>
          <a:solidFill>
            <a:srgbClr val="D9E890"/>
          </a:solidFill>
        </p:spPr>
        <p:txBody>
          <a:bodyPr/>
          <a:p>
            <a:pPr marL="0" indent="0">
              <a:lnSpc>
                <a:spcPct val="150000"/>
              </a:lnSpc>
              <a:buFont typeface="Wingdings" panose="05000000000000000000" charset="0"/>
              <a:buNone/>
            </a:pPr>
            <a:r>
              <a:rPr lang="en-US" altLang="zh-CN" sz="2000">
                <a:latin typeface="微软雅黑" panose="020B0503020204020204" pitchFamily="34" charset="-122"/>
                <a:ea typeface="微软雅黑" panose="020B0503020204020204" pitchFamily="34" charset="-122"/>
                <a:sym typeface="+mn-ea"/>
              </a:rPr>
              <a:t>        </a:t>
            </a:r>
            <a:r>
              <a:rPr lang="zh-CN" altLang="en-US" sz="2000">
                <a:latin typeface="微软雅黑" panose="020B0503020204020204" pitchFamily="34" charset="-122"/>
                <a:ea typeface="微软雅黑" panose="020B0503020204020204" pitchFamily="34" charset="-122"/>
                <a:sym typeface="+mn-ea"/>
              </a:rPr>
              <a:t>根据《中华人民共和国档案法》第二条规定，档案是指过去和现在的国家机构、社会组织以及个人从事政治、军事、经济、科学、技术、文化、宗教等活动直接形成的对国家和社会有保存价值的各种文字、图表、声像等不同形式的历史记录。</a:t>
            </a:r>
            <a:endParaRPr lang="zh-CN" altLang="en-US" sz="2000">
              <a:latin typeface="微软雅黑" panose="020B0503020204020204" pitchFamily="34" charset="-122"/>
              <a:ea typeface="微软雅黑" panose="020B0503020204020204" pitchFamily="34" charset="-122"/>
              <a:sym typeface="+mn-ea"/>
            </a:endParaRPr>
          </a:p>
        </p:txBody>
      </p:sp>
      <p:sp>
        <p:nvSpPr>
          <p:cNvPr id="5" name="文本占位符 4"/>
          <p:cNvSpPr>
            <a:spLocks noGrp="1"/>
          </p:cNvSpPr>
          <p:nvPr>
            <p:ph type="body" sz="quarter" idx="3"/>
          </p:nvPr>
        </p:nvSpPr>
        <p:spPr>
          <a:solidFill>
            <a:srgbClr val="BFD844"/>
          </a:solidFill>
        </p:spPr>
        <p:txBody>
          <a:bodyPr/>
          <a:p>
            <a:r>
              <a:rPr lang="zh-CN" altLang="en-US">
                <a:latin typeface="微软雅黑" panose="020B0503020204020204" pitchFamily="34" charset="-122"/>
                <a:ea typeface="微软雅黑" panose="020B0503020204020204" pitchFamily="34" charset="-122"/>
                <a:sym typeface="+mn-ea"/>
              </a:rPr>
              <a:t>什么是高校档案？</a:t>
            </a:r>
            <a:endParaRPr lang="zh-CN" altLang="en-US"/>
          </a:p>
        </p:txBody>
      </p:sp>
      <p:sp>
        <p:nvSpPr>
          <p:cNvPr id="6" name="内容占位符 5"/>
          <p:cNvSpPr>
            <a:spLocks noGrp="1"/>
          </p:cNvSpPr>
          <p:nvPr>
            <p:ph sz="quarter" idx="4"/>
          </p:nvPr>
        </p:nvSpPr>
        <p:spPr>
          <a:xfrm>
            <a:off x="4645025" y="2174875"/>
            <a:ext cx="4041775" cy="3951288"/>
          </a:xfrm>
          <a:solidFill>
            <a:srgbClr val="D9E890"/>
          </a:solidFill>
        </p:spPr>
        <p:txBody>
          <a:bodyPr/>
          <a:p>
            <a:pPr marL="0" indent="0">
              <a:lnSpc>
                <a:spcPct val="150000"/>
              </a:lnSpc>
              <a:buNone/>
            </a:pPr>
            <a:r>
              <a:rPr lang="en-US" altLang="zh-CN" sz="2000">
                <a:latin typeface="微软雅黑" panose="020B0503020204020204" pitchFamily="34" charset="-122"/>
                <a:ea typeface="微软雅黑" panose="020B0503020204020204" pitchFamily="34" charset="-122"/>
                <a:sym typeface="+mn-ea"/>
              </a:rPr>
              <a:t>       </a:t>
            </a:r>
            <a:r>
              <a:rPr lang="zh-CN" altLang="en-US" sz="2000">
                <a:latin typeface="微软雅黑" panose="020B0503020204020204" pitchFamily="34" charset="-122"/>
                <a:ea typeface="微软雅黑" panose="020B0503020204020204" pitchFamily="34" charset="-122"/>
                <a:sym typeface="+mn-ea"/>
              </a:rPr>
              <a:t>高校档案是指在高等学校教学、科研、党政管理和其他各项活动中直接形成的具有保存价值的文字、图表、声像等不同载体的历史记录。它凝聚着全校教职工的奋斗成果、智慧和结晶，是学校历史的真实记载。</a:t>
            </a:r>
            <a:endParaRPr lang="zh-CN" altLang="en-US">
              <a:latin typeface="微软雅黑" panose="020B0503020204020204" pitchFamily="34" charset="-122"/>
              <a:ea typeface="微软雅黑" panose="020B0503020204020204" pitchFamily="34" charset="-122"/>
            </a:endParaRPr>
          </a:p>
          <a:p>
            <a:endParaRPr lang="zh-CN" altLang="en-US"/>
          </a:p>
        </p:txBody>
      </p:sp>
      <p:pic>
        <p:nvPicPr>
          <p:cNvPr id="7" name="图片 6" descr="347662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617085" y="2182495"/>
            <a:ext cx="636270" cy="636270"/>
          </a:xfrm>
          <a:prstGeom prst="rect">
            <a:avLst/>
          </a:prstGeom>
        </p:spPr>
      </p:pic>
      <p:pic>
        <p:nvPicPr>
          <p:cNvPr id="8" name="图片 7" descr="347662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38785" y="2165985"/>
            <a:ext cx="636270" cy="636270"/>
          </a:xfrm>
          <a:prstGeom prst="rect">
            <a:avLst/>
          </a:prstGeom>
        </p:spPr>
      </p:pic>
    </p:spTree>
  </p:cSld>
  <p:clrMapOvr>
    <a:masterClrMapping/>
  </p:clrMapOvr>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3575</Words>
  <Application>WPS 演示</Application>
  <PresentationFormat>全屏显示(4:3)</PresentationFormat>
  <Paragraphs>186</Paragraphs>
  <Slides>24</Slides>
  <Notes>3</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24</vt:i4>
      </vt:variant>
    </vt:vector>
  </HeadingPairs>
  <TitlesOfParts>
    <vt:vector size="34" baseType="lpstr">
      <vt:lpstr>Arial</vt:lpstr>
      <vt:lpstr>宋体</vt:lpstr>
      <vt:lpstr>Wingdings</vt:lpstr>
      <vt:lpstr>Calibri</vt:lpstr>
      <vt:lpstr>微软雅黑</vt:lpstr>
      <vt:lpstr>华文彩云</vt:lpstr>
      <vt:lpstr>Wingdings</vt:lpstr>
      <vt:lpstr>Arial Unicode MS</vt:lpstr>
      <vt:lpstr>Office 主题</vt:lpstr>
      <vt:lpstr>1_Office 主题</vt:lpstr>
      <vt:lpstr>档案利用相关问题解答及疫情期间查档应对措施</vt:lpstr>
      <vt:lpstr>疫情期间查档应对措施</vt:lpstr>
      <vt:lpstr>主动服务，维护学校档案工作正常秩序</vt:lpstr>
      <vt:lpstr>远程预约查档</vt:lpstr>
      <vt:lpstr>远程预约查档</vt:lpstr>
      <vt:lpstr>远程预约查档</vt:lpstr>
      <vt:lpstr>远程预约查档</vt:lpstr>
      <vt:lpstr> 档案利用相关问题解答 </vt:lpstr>
      <vt:lpstr> 档案利用相关问题解答 </vt:lpstr>
      <vt:lpstr> 档案利用相关问题解答 </vt:lpstr>
      <vt:lpstr>档案利用相关问题解答</vt:lpstr>
      <vt:lpstr>档案利用相关问题解答</vt:lpstr>
      <vt:lpstr>档案利用相关问题解答</vt:lpstr>
      <vt:lpstr>档案利用相关问题解答</vt:lpstr>
      <vt:lpstr>档案利用相关问题解答</vt:lpstr>
      <vt:lpstr>档案利用相关问题解答</vt:lpstr>
      <vt:lpstr>档案利用相关问题解答</vt:lpstr>
      <vt:lpstr>疫情期间档案馆查档利用相关问题解答</vt:lpstr>
      <vt:lpstr>档案利用相关问题解答</vt:lpstr>
      <vt:lpstr>档案利用相关问题解答</vt:lpstr>
      <vt:lpstr>档案利用相关问题解答</vt:lpstr>
      <vt:lpstr>档案利用相关问题解答</vt:lpstr>
      <vt:lpstr>档案利用相关问题解答</vt:lpstr>
      <vt:lpstr>档案利用相关问题解答</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符号</dc:creator>
  <cp:lastModifiedBy>蒋小文</cp:lastModifiedBy>
  <cp:revision>72</cp:revision>
  <dcterms:created xsi:type="dcterms:W3CDTF">2009-10-09T12:25:00Z</dcterms:created>
  <dcterms:modified xsi:type="dcterms:W3CDTF">2020-02-17T06:22:51Z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2052-11.3.0.8632</vt:lpwstr>
  </property>
</Properties>
</file>